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60" r:id="rId9"/>
    <p:sldId id="261" r:id="rId10"/>
    <p:sldId id="101629" r:id="rId11"/>
    <p:sldId id="101644" r:id="rId12"/>
    <p:sldId id="101264" r:id="rId13"/>
    <p:sldId id="101655" r:id="rId14"/>
    <p:sldId id="1220" r:id="rId15"/>
    <p:sldId id="1213" r:id="rId16"/>
    <p:sldId id="269" r:id="rId17"/>
    <p:sldId id="101261" r:id="rId18"/>
    <p:sldId id="1273" r:id="rId19"/>
    <p:sldId id="101287" r:id="rId20"/>
    <p:sldId id="101212" r:id="rId21"/>
    <p:sldId id="101647" r:id="rId22"/>
    <p:sldId id="101634" r:id="rId23"/>
    <p:sldId id="101653" r:id="rId24"/>
    <p:sldId id="101658" r:id="rId25"/>
    <p:sldId id="101657" r:id="rId26"/>
    <p:sldId id="101662" r:id="rId27"/>
    <p:sldId id="101659" r:id="rId28"/>
    <p:sldId id="101660" r:id="rId29"/>
    <p:sldId id="101661" r:id="rId30"/>
    <p:sldId id="268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Eden Project Communities Bold" panose="00000800000000000000" pitchFamily="50" charset="0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Panton" panose="00000500000000000000" pitchFamily="50" charset="0"/>
      <p:regular r:id="rId44"/>
      <p:bold r:id="rId45"/>
      <p:italic r:id="rId46"/>
      <p:boldItalic r:id="rId47"/>
    </p:embeddedFont>
    <p:embeddedFont>
      <p:font typeface="Panton SemiBold" panose="00000600000000000000" pitchFamily="50" charset="0"/>
      <p:regular r:id="rId48"/>
      <p:italic r:id="rId49"/>
    </p:embeddedFont>
    <p:embeddedFont>
      <p:font typeface="Roobert Semi-Bold" panose="020B0604020202020204" charset="0"/>
      <p:regular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7215" autoAdjust="0"/>
  </p:normalViewPr>
  <p:slideViewPr>
    <p:cSldViewPr>
      <p:cViewPr varScale="1">
        <p:scale>
          <a:sx n="29" d="100"/>
          <a:sy n="29" d="100"/>
        </p:scale>
        <p:origin x="816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3DD8D-37E8-4762-8EB3-9A7420331E02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5C529-3118-4DCC-BEED-F0F5C9F16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0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 from VW about joint webinar and why we’re working more closely together</a:t>
            </a:r>
          </a:p>
          <a:p>
            <a:r>
              <a:rPr lang="en-GB" dirty="0"/>
              <a:t>Introduce team from Eden </a:t>
            </a:r>
          </a:p>
          <a:p>
            <a:r>
              <a:rPr lang="en-GB" dirty="0"/>
              <a:t>Starting with VW – </a:t>
            </a:r>
            <a:r>
              <a:rPr lang="en-GB"/>
              <a:t>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5C529-3118-4DCC-BEED-F0F5C9F167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9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Campaign Update - Tracey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007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Campaign Update - Tracey</a:t>
            </a:r>
          </a:p>
          <a:p>
            <a:pPr>
              <a:defRPr/>
            </a:pPr>
            <a:endParaRPr lang="en-GB" b="1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>
                <a:ea typeface="Calibri"/>
                <a:cs typeface="Calibri"/>
              </a:rPr>
              <a:t>Mass participation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>
                <a:ea typeface="Calibri"/>
                <a:cs typeface="Calibri"/>
              </a:rPr>
              <a:t>Cohesion: crossing divides, celebrating diversity and encouraging inclusion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>
                <a:ea typeface="Calibri"/>
                <a:cs typeface="Calibri"/>
              </a:rPr>
              <a:t>Belonging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>
                <a:ea typeface="Calibri"/>
                <a:cs typeface="Calibri"/>
              </a:rPr>
              <a:t>Reduced loneliness </a:t>
            </a: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62C93-36A5-4E24-9DFD-A6B4472E8C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90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Campaign Update - Tracey</a:t>
            </a: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4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Campaign Update - Tracey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3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45184-B795-1328-0925-D3300C36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89CAA-C833-C014-2CDA-25C10EC31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D65C2-F503-5275-EECD-30EC85F4B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Campaign Update - Tracey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35432-80FE-0F99-0FD6-473EF66D5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655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rgbClr val="004636"/>
                </a:solidFill>
              </a:rPr>
              <a:t>Engaging the public - Floor</a:t>
            </a:r>
            <a:endParaRPr lang="en-GB"/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54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4F9B3-B017-716F-35E4-AE227EE14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F2AEB-E493-31DF-06BE-8DB16E32B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3D39E-EFB7-9979-63E4-A3CB16B37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rgbClr val="004636"/>
                </a:solidFill>
              </a:rPr>
              <a:t>Engaging Organisations across sectors - Floor</a:t>
            </a:r>
            <a:endParaRPr lang="en-GB"/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CFB6-F8FD-3A44-BBF7-D7B40CD6F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00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45A84-79E3-3514-8717-285CCA4F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CAB37-9FB4-5016-64EC-4AD52A737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D1591-627C-25F1-9A44-DCA63A831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36CA2-D19B-3B5C-381F-721A25F05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183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200+ attended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volunteers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46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https://www.edenprojectcommunities.com/big-lunch/get-your-big-lunch-pack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F773-00F7-4B9B-92E0-83201150FB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6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42</a:t>
            </a:r>
            <a:r>
              <a:rPr lang="en-GB" baseline="30000" dirty="0"/>
              <a:t>nd</a:t>
            </a:r>
            <a:r>
              <a:rPr lang="en-GB" dirty="0"/>
              <a:t> year, millions of people get involved across all four nations every year 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UK-wide celebration of volunteers, held from first Monday every June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 by Volunteer Scotland on behalf of the UK partners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moment to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thank and celebrate volunteers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​, which in turn helps attract new volunteers</a:t>
            </a:r>
          </a:p>
          <a:p>
            <a:endParaRPr lang="en-GB" dirty="0"/>
          </a:p>
          <a:p>
            <a:r>
              <a:rPr lang="en-GB" dirty="0"/>
              <a:t>Each year gets bigger and better, more sponsors coming on board this year – to be announced soon</a:t>
            </a:r>
          </a:p>
          <a:p>
            <a:endParaRPr lang="en-GB" dirty="0"/>
          </a:p>
          <a:p>
            <a:r>
              <a:rPr lang="en-GB" dirty="0"/>
              <a:t>In 2024 we launched the new brand, last year we launched the new website and resources and this year we launched the VW shop </a:t>
            </a:r>
          </a:p>
          <a:p>
            <a:endParaRPr lang="en-GB" dirty="0"/>
          </a:p>
          <a:p>
            <a:r>
              <a:rPr lang="en-GB" dirty="0"/>
              <a:t>Read out stats above from last year, </a:t>
            </a:r>
          </a:p>
          <a:p>
            <a:r>
              <a:rPr lang="en-GB" dirty="0"/>
              <a:t>This is just the reach we record, this doesn’t include people attending events across the UK, how many people saw thank you messages on screens and billboards etc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5C529-3118-4DCC-BEED-F0F5C9F167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0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page is for how to find out more about what’s happening get access to all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5C529-3118-4DCC-BEED-F0F5C9F167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1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people can amplify the messages of thanks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5C529-3118-4DCC-BEED-F0F5C9F167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120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59D01-755B-066D-7269-9F643D5F7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12006-DDF0-8B42-0550-E05722F5C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E0517-DDEE-5626-BDE9-3B96E5EFE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Campaign Update - Tracey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C76C9-4BC0-6954-BD1F-03154D7B0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90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Campaign Update - Tracey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81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78A78-FE9C-5727-135F-46D8283C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48F10-7B52-8877-382E-9EBF808C4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724CE-0DF3-3D72-D9AE-E326F2046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rgbClr val="004636"/>
                </a:solidFill>
              </a:rPr>
              <a:t>Engaging the public – Floor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DF938-72EA-5EB5-CBE3-3F907511D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22825-CBB4-4426-8DD6-E6CB576686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55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EDE4B-F5CC-4BFA-92C7-3CF7CFAF3FE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2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EDE4B-F5CC-4BFA-92C7-3CF7CFAF3FE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69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020D-D598-22C1-2156-00F4E1B4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5A4FA-487F-DEB0-86A5-38EA3149A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C1C77-3760-8A05-A300-A8AA5D31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421B-688B-BA44-BD27-3D0EEDC6214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9B3B7-6207-6AB5-A386-F2F2EA9F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0BCD3-D5A6-ACB0-C9F9-B547464E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A54B-0F9C-A944-833B-CF20F814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3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7C1D-5E35-D955-21E6-60911E6D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 b="1">
                <a:solidFill>
                  <a:srgbClr val="004636"/>
                </a:solidFill>
                <a:latin typeface="Panton" panose="00000500000000000000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0272-2BD7-EBB0-535A-459842E4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1pPr>
            <a:lvl2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2pPr>
            <a:lvl3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3pPr>
            <a:lvl4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4pPr>
            <a:lvl5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B9FD8-E53A-66D0-C9BF-056EF3D4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421B-688B-BA44-BD27-3D0EEDC6214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7909-1F72-8B78-8380-8EEEC7F8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4EC13-71DD-EB78-E3C3-4D1BA877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A54B-0F9C-A944-833B-CF20F814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5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78FEAB78-DCE3-003A-8745-9EAC896E0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7448" y="9729092"/>
            <a:ext cx="715802" cy="22896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E3F3DB37-41F3-F786-56C0-0F947F34A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82423" y="9729092"/>
            <a:ext cx="2763780" cy="28105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Eden Project Morecambe | Stage 2 </a:t>
            </a:r>
          </a:p>
        </p:txBody>
      </p:sp>
    </p:spTree>
    <p:extLst>
      <p:ext uri="{BB962C8B-B14F-4D97-AF65-F5344CB8AC3E}">
        <p14:creationId xmlns:p14="http://schemas.microsoft.com/office/powerpoint/2010/main" val="384038977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27D2-9513-6F19-DC11-A1DD066B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DDDD5-FC2B-2210-17C9-6869E1B98F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CCC5-B27D-5A2D-1133-D51740F1D7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Eden Project Morecambe | Stage 2 </a:t>
            </a:r>
          </a:p>
        </p:txBody>
      </p:sp>
    </p:spTree>
    <p:extLst>
      <p:ext uri="{BB962C8B-B14F-4D97-AF65-F5344CB8AC3E}">
        <p14:creationId xmlns:p14="http://schemas.microsoft.com/office/powerpoint/2010/main" val="317180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ED646-FA9F-4927-AF1D-7D5808C3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3B7040-C012-4430-99CA-F1B61BC87D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15/04/2026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24AED-7A46-4907-AB25-8FD02E17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3C3-4513-42F6-BEDE-4810B244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478134D-5E4A-4B8B-B65A-8F5EFEA46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31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D8C1-0A89-4019-827B-46ED3BEE5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C7992-36CF-45E1-8854-F653B254B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C33DE-0841-42BA-922D-DA4F4CB73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E69A-AD01-488F-B4EA-B031F1A8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5876D-4434-41A2-8734-4E1157F9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28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3055-4E16-422C-ABF4-17E6DA11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105B0-1EA1-4C7F-AC67-C9ABB5EF4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6C141-300B-488F-BBA7-355E4DF3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B32B8-BDA0-45EB-9E6C-FC053EBA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08C8E-242F-4607-9384-39071CEB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681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B49E-B4D6-4547-9276-0B3A76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D442A-720C-4D71-90F0-018B9E30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C0854-E2A5-4C84-A8C5-5EA4A2B4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537E1-6D32-4A44-9911-72EF331A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6A56A-BB92-4622-8EDA-3F8823B0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8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E765-55EE-4AD1-84B5-CA41EBBA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7640D-F96D-4D7D-9943-E4F20B873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6C588-47A6-477B-A1B8-5F29F82F5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86746-3B40-4B3A-85F4-13C12E4B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3F438-B16F-4899-96CC-BFFA8F26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FE489-E3F5-43C0-A13B-DAC11D13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08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92BC-17B2-4DE7-802E-87FF4D60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F045A-F304-42F7-B139-64E9AD4C1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D2C3C-23D1-4150-896B-A7C8FD77A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5B206-0E75-46A1-9D8D-14EB4D617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A59DA-7915-49EC-A363-A1771FD06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C9DFEE-BA32-4D55-A3B2-1C01E51F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9880B-E400-402F-AD54-8B0B49CC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F526A6-CB20-467B-86EE-F16CA017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41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C9A3-EBCC-4805-AF8B-314EE57E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53F9A-46FC-4725-A1ED-1F495CB0D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E35D7-73C1-4EA4-B9D3-FDD96BF4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E047C-8B46-413A-8DD6-44B6E21D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76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BAA30-ABF1-433C-A1BB-57585187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3D5D1-DF6C-4C89-B988-47C223FE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B4C05-C12E-4068-BF42-F346D918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665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23EE-17AB-4227-A397-587E1CA8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1F49F-2A4A-4EF1-B30E-B9B913C5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B878C-47BE-407B-A244-672EB88F2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1F02D-2CA3-4253-A01E-38B2CD892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62AA4-5751-479C-874E-A4AE3101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C9B34-AB87-462D-8997-52D40C33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0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27C4-3F90-4AB4-9541-8BBC4E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A6D44-3E13-41D3-9696-D8FA54FAA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DE002-F149-4A52-A70A-E48A13700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9A87E-58F2-4D13-82D4-061BA0B5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B140C-8727-47F1-B7E4-A21B25B7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1A9BB-9DC8-4637-A560-5683636D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23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7F5-336F-4031-8050-680F9C57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39C87-9F64-4CA5-BCD6-33656D094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8A5AD-96FC-4EA6-A004-ACD1FD7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BD271-17ED-4472-BDB3-82E657B4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BB1AD-79CE-4185-9BFD-704A2297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39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219D5C-8912-4836-B039-DD5B59773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31047-5E78-49B6-87D7-A8ABAB943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E23B7-B056-416A-B640-9CB4BFF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E174A-E452-421A-82D6-2A734599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71470-EBC7-4C1D-B07B-2EE3C869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853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020D-D598-22C1-2156-00F4E1B4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5A4FA-487F-DEB0-86A5-38EA3149A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C1C77-3760-8A05-A300-A8AA5D31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421B-688B-BA44-BD27-3D0EEDC6214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9B3B7-6207-6AB5-A386-F2F2EA9F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0BCD3-D5A6-ACB0-C9F9-B547464E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A54B-0F9C-A944-833B-CF20F814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2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7C1D-5E35-D955-21E6-60911E6D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 b="1">
                <a:solidFill>
                  <a:srgbClr val="004636"/>
                </a:solidFill>
                <a:latin typeface="Panton" panose="00000500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0272-2BD7-EBB0-535A-459842E4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1pPr>
            <a:lvl2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2pPr>
            <a:lvl3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3pPr>
            <a:lvl4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4pPr>
            <a:lvl5pPr>
              <a:defRPr sz="3600">
                <a:solidFill>
                  <a:srgbClr val="004636"/>
                </a:solidFill>
                <a:latin typeface="Panton" panose="00000500000000000000" pitchFamily="50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B9FD8-E53A-66D0-C9BF-056EF3D4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421B-688B-BA44-BD27-3D0EEDC6214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7909-1F72-8B78-8380-8EEEC7F8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4EC13-71DD-EB78-E3C3-4D1BA877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A54B-0F9C-A944-833B-CF20F814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ED646-FA9F-4927-AF1D-7D5808C3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B7040-C012-4430-99CA-F1B61BC87D1F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24AED-7A46-4907-AB25-8FD02E17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3C3-4513-42F6-BEDE-4810B244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134D-5E4A-4B8B-B65A-8F5EFEA46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4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FE796-1A33-43D7-F095-F54D78CA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759DC-6ACF-CF28-465A-63A0116F0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844A4-3296-D1F4-FE4C-10E9BE149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0421B-688B-BA44-BD27-3D0EEDC6214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5C08-BBF1-FEAE-633B-85924F916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22E5D-18BA-BB30-6F6F-0F6E2C06D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A54B-0F9C-A944-833B-CF20F814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4636"/>
          </a:solidFill>
          <a:latin typeface="Panton" panose="000005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919F3-0E74-4F12-8287-5A383759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F488A-6D8D-4307-9392-43EE4257A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554AD-5627-4471-9725-562632109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8CF7B-8F8F-4229-ABDE-9C60C4B32B8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9E5A-D544-4B72-9D88-C1FE4AB23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0D982-B7D9-4066-974C-DE3F916A7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1AB1B-929C-4F96-8B6B-D77645E167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FE796-1A33-43D7-F095-F54D78CA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759DC-6ACF-CF28-465A-63A0116F0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844A4-3296-D1F4-FE4C-10E9BE149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0421B-688B-BA44-BD27-3D0EEDC6214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5C08-BBF1-FEAE-633B-85924F916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22E5D-18BA-BB30-6F6F-0F6E2C06D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A54B-0F9C-A944-833B-CF20F814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4636"/>
          </a:solidFill>
          <a:latin typeface="Panton" panose="000005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636"/>
          </a:solidFill>
          <a:latin typeface="Panton" panose="000005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www.edenprojectcommunities.com/the-big-do/co-op-vouchers-for-your-event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hyperlink" Target="https://www.edenprojectcommunities.com/big-lunch/get-your-big-lunch-pac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78512">
            <a:off x="8646290" y="-1602912"/>
            <a:ext cx="3162983" cy="2360710"/>
          </a:xfrm>
          <a:custGeom>
            <a:avLst/>
            <a:gdLst/>
            <a:ahLst/>
            <a:cxnLst/>
            <a:rect l="l" t="t" r="r" b="b"/>
            <a:pathLst>
              <a:path w="3162983" h="2360710">
                <a:moveTo>
                  <a:pt x="0" y="0"/>
                </a:moveTo>
                <a:lnTo>
                  <a:pt x="3162983" y="0"/>
                </a:lnTo>
                <a:lnTo>
                  <a:pt x="3162983" y="2360710"/>
                </a:lnTo>
                <a:lnTo>
                  <a:pt x="0" y="2360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510057">
            <a:off x="-1294266" y="6740263"/>
            <a:ext cx="3011942" cy="2247980"/>
          </a:xfrm>
          <a:custGeom>
            <a:avLst/>
            <a:gdLst/>
            <a:ahLst/>
            <a:cxnLst/>
            <a:rect l="l" t="t" r="r" b="b"/>
            <a:pathLst>
              <a:path w="3011942" h="2247980">
                <a:moveTo>
                  <a:pt x="0" y="0"/>
                </a:moveTo>
                <a:lnTo>
                  <a:pt x="3011943" y="0"/>
                </a:lnTo>
                <a:lnTo>
                  <a:pt x="3011943" y="2247980"/>
                </a:lnTo>
                <a:lnTo>
                  <a:pt x="0" y="224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882471">
            <a:off x="16909443" y="2593669"/>
            <a:ext cx="3137862" cy="2341961"/>
          </a:xfrm>
          <a:custGeom>
            <a:avLst/>
            <a:gdLst/>
            <a:ahLst/>
            <a:cxnLst/>
            <a:rect l="l" t="t" r="r" b="b"/>
            <a:pathLst>
              <a:path w="3137862" h="2341961">
                <a:moveTo>
                  <a:pt x="0" y="0"/>
                </a:moveTo>
                <a:lnTo>
                  <a:pt x="3137862" y="0"/>
                </a:lnTo>
                <a:lnTo>
                  <a:pt x="3137862" y="2341961"/>
                </a:lnTo>
                <a:lnTo>
                  <a:pt x="0" y="2341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799150">
            <a:off x="15080996" y="140268"/>
            <a:ext cx="2911111" cy="2908687"/>
          </a:xfrm>
          <a:custGeom>
            <a:avLst/>
            <a:gdLst/>
            <a:ahLst/>
            <a:cxnLst/>
            <a:rect l="l" t="t" r="r" b="b"/>
            <a:pathLst>
              <a:path w="2911111" h="2908687">
                <a:moveTo>
                  <a:pt x="0" y="0"/>
                </a:moveTo>
                <a:lnTo>
                  <a:pt x="2911111" y="0"/>
                </a:lnTo>
                <a:lnTo>
                  <a:pt x="2911111" y="2908687"/>
                </a:lnTo>
                <a:lnTo>
                  <a:pt x="0" y="290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458712">
            <a:off x="1009105" y="8324479"/>
            <a:ext cx="2031435" cy="2031435"/>
          </a:xfrm>
          <a:custGeom>
            <a:avLst/>
            <a:gdLst/>
            <a:ahLst/>
            <a:cxnLst/>
            <a:rect l="l" t="t" r="r" b="b"/>
            <a:pathLst>
              <a:path w="2031435" h="2031435">
                <a:moveTo>
                  <a:pt x="0" y="0"/>
                </a:moveTo>
                <a:lnTo>
                  <a:pt x="2031436" y="0"/>
                </a:lnTo>
                <a:lnTo>
                  <a:pt x="2031436" y="2031435"/>
                </a:lnTo>
                <a:lnTo>
                  <a:pt x="0" y="20314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945622">
            <a:off x="-1450719" y="-1413677"/>
            <a:ext cx="4263452" cy="4259902"/>
          </a:xfrm>
          <a:custGeom>
            <a:avLst/>
            <a:gdLst/>
            <a:ahLst/>
            <a:cxnLst/>
            <a:rect l="l" t="t" r="r" b="b"/>
            <a:pathLst>
              <a:path w="4263452" h="4259902">
                <a:moveTo>
                  <a:pt x="0" y="0"/>
                </a:moveTo>
                <a:lnTo>
                  <a:pt x="4263452" y="0"/>
                </a:lnTo>
                <a:lnTo>
                  <a:pt x="4263452" y="4259902"/>
                </a:lnTo>
                <a:lnTo>
                  <a:pt x="0" y="425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325298">
            <a:off x="15782126" y="7782356"/>
            <a:ext cx="2954348" cy="2951888"/>
          </a:xfrm>
          <a:custGeom>
            <a:avLst/>
            <a:gdLst/>
            <a:ahLst/>
            <a:cxnLst/>
            <a:rect l="l" t="t" r="r" b="b"/>
            <a:pathLst>
              <a:path w="2954348" h="2951888">
                <a:moveTo>
                  <a:pt x="0" y="0"/>
                </a:moveTo>
                <a:lnTo>
                  <a:pt x="2954348" y="0"/>
                </a:lnTo>
                <a:lnTo>
                  <a:pt x="2954348" y="2951888"/>
                </a:lnTo>
                <a:lnTo>
                  <a:pt x="0" y="29518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289790" y="2233702"/>
            <a:ext cx="5245379" cy="2244816"/>
          </a:xfrm>
          <a:custGeom>
            <a:avLst/>
            <a:gdLst/>
            <a:ahLst/>
            <a:cxnLst/>
            <a:rect l="l" t="t" r="r" b="b"/>
            <a:pathLst>
              <a:path w="5245379" h="2244816">
                <a:moveTo>
                  <a:pt x="0" y="0"/>
                </a:moveTo>
                <a:lnTo>
                  <a:pt x="5245378" y="0"/>
                </a:lnTo>
                <a:lnTo>
                  <a:pt x="5245378" y="2244815"/>
                </a:lnTo>
                <a:lnTo>
                  <a:pt x="0" y="2244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144000" y="2093632"/>
            <a:ext cx="7351807" cy="2384885"/>
          </a:xfrm>
          <a:custGeom>
            <a:avLst/>
            <a:gdLst/>
            <a:ahLst/>
            <a:cxnLst/>
            <a:rect l="l" t="t" r="r" b="b"/>
            <a:pathLst>
              <a:path w="7351807" h="2384885">
                <a:moveTo>
                  <a:pt x="0" y="0"/>
                </a:moveTo>
                <a:lnTo>
                  <a:pt x="7351807" y="0"/>
                </a:lnTo>
                <a:lnTo>
                  <a:pt x="7351807" y="2384885"/>
                </a:lnTo>
                <a:lnTo>
                  <a:pt x="0" y="2384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2744524" y="5295597"/>
            <a:ext cx="12040578" cy="3888103"/>
          </a:xfrm>
          <a:custGeom>
            <a:avLst/>
            <a:gdLst/>
            <a:ahLst/>
            <a:cxnLst/>
            <a:rect l="l" t="t" r="r" b="b"/>
            <a:pathLst>
              <a:path w="12040578" h="3888103">
                <a:moveTo>
                  <a:pt x="0" y="0"/>
                </a:moveTo>
                <a:lnTo>
                  <a:pt x="12040579" y="0"/>
                </a:lnTo>
                <a:lnTo>
                  <a:pt x="12040579" y="3888104"/>
                </a:lnTo>
                <a:lnTo>
                  <a:pt x="0" y="3888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9110-C3ED-9B65-736D-56182412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15D932-CD86-4E32-4E6E-C718BDB71C5E}"/>
              </a:ext>
            </a:extLst>
          </p:cNvPr>
          <p:cNvSpPr txBox="1"/>
          <p:nvPr/>
        </p:nvSpPr>
        <p:spPr>
          <a:xfrm>
            <a:off x="731151" y="916559"/>
            <a:ext cx="11437812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/>
            <a:r>
              <a:rPr lang="en-GB" sz="4800" b="1" dirty="0">
                <a:solidFill>
                  <a:srgbClr val="005A65"/>
                </a:solidFill>
                <a:latin typeface="Panton"/>
              </a:rPr>
              <a:t>Celebrating volunteers, together</a:t>
            </a:r>
            <a:endParaRPr lang="en-US" sz="4800" dirty="0">
              <a:solidFill>
                <a:srgbClr val="005A65"/>
              </a:solidFill>
              <a:latin typeface="Panton"/>
              <a:ea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A11AA-97C6-88AC-0952-50268EFFD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E34B75-8386-2538-DE46-B2ED86A2C82B}"/>
              </a:ext>
            </a:extLst>
          </p:cNvPr>
          <p:cNvSpPr/>
          <p:nvPr/>
        </p:nvSpPr>
        <p:spPr>
          <a:xfrm>
            <a:off x="13138659" y="5801"/>
            <a:ext cx="4768341" cy="5092278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6890" r="-21210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A5F944-BD68-258A-C33C-1B580394F79D}"/>
              </a:ext>
            </a:extLst>
          </p:cNvPr>
          <p:cNvSpPr/>
          <p:nvPr/>
        </p:nvSpPr>
        <p:spPr>
          <a:xfrm>
            <a:off x="11488690" y="4108858"/>
            <a:ext cx="6418310" cy="5987642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74" r="-54246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9195E-50A3-0A2A-DC2F-9BDD6B8B85DB}"/>
              </a:ext>
            </a:extLst>
          </p:cNvPr>
          <p:cNvSpPr txBox="1"/>
          <p:nvPr/>
        </p:nvSpPr>
        <p:spPr>
          <a:xfrm>
            <a:off x="144711" y="2019300"/>
            <a:ext cx="10490388" cy="770980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marL="514350" defTabSz="1371600">
              <a:spcBef>
                <a:spcPts val="900"/>
              </a:spcBef>
              <a:spcAft>
                <a:spcPts val="900"/>
              </a:spcAft>
            </a:pPr>
            <a:r>
              <a:rPr lang="en-GB" sz="3600" dirty="0">
                <a:solidFill>
                  <a:srgbClr val="004636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We need to celebrate local action and say thank you, a very public thank you to all those who do give their time, inviting their friends and families </a:t>
            </a:r>
          </a:p>
          <a:p>
            <a:pPr marL="514350" defTabSz="1371600">
              <a:spcBef>
                <a:spcPts val="900"/>
              </a:spcBef>
              <a:spcAft>
                <a:spcPts val="900"/>
              </a:spcAft>
            </a:pPr>
            <a:r>
              <a:rPr lang="en-GB" sz="3600" dirty="0">
                <a:solidFill>
                  <a:srgbClr val="004636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We can connect new and existing volunteers to each other with The Big Help Out + The Big Lunch, swap roles have a big celebratory do.</a:t>
            </a:r>
          </a:p>
          <a:p>
            <a:pPr marL="514350" defTabSz="1371600">
              <a:spcBef>
                <a:spcPts val="900"/>
              </a:spcBef>
              <a:spcAft>
                <a:spcPts val="900"/>
              </a:spcAft>
            </a:pPr>
            <a:r>
              <a:rPr lang="en-GB" sz="3600" dirty="0">
                <a:solidFill>
                  <a:srgbClr val="004636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Look for other volunteering groups or organisations - connect and celebrate together</a:t>
            </a:r>
          </a:p>
          <a:p>
            <a:pPr marL="514350" defTabSz="1371600">
              <a:spcBef>
                <a:spcPts val="900"/>
              </a:spcBef>
              <a:spcAft>
                <a:spcPts val="900"/>
              </a:spcAft>
            </a:pPr>
            <a:r>
              <a:rPr lang="en-GB" sz="3600" dirty="0">
                <a:solidFill>
                  <a:srgbClr val="004636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Our volunteers are a precious resource, and VW is a chance to cherish, value and connect with them and encourage others to do the same </a:t>
            </a:r>
          </a:p>
          <a:p>
            <a:pPr marL="514350" defTabSz="1371600">
              <a:spcBef>
                <a:spcPts val="900"/>
              </a:spcBef>
              <a:spcAft>
                <a:spcPts val="900"/>
              </a:spcAft>
            </a:pPr>
            <a:endParaRPr lang="en-GB" sz="3600" dirty="0">
              <a:solidFill>
                <a:srgbClr val="004636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360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62DA1DE4-04C5-4245-8C51-7C946371EA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 descr="Month of Community partners, all standing together in a group outside and smiling at the camera. They're holding up signs with the names of their organisations.">
            <a:extLst>
              <a:ext uri="{FF2B5EF4-FFF2-40B4-BE49-F238E27FC236}">
                <a16:creationId xmlns:a16="http://schemas.microsoft.com/office/drawing/2014/main" id="{17D39F49-3B64-99DD-E44A-95B143B6D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" y="-571500"/>
            <a:ext cx="18520472" cy="12204915"/>
          </a:xfrm>
          <a:prstGeom prst="rect">
            <a:avLst/>
          </a:prstGeom>
        </p:spPr>
      </p:pic>
      <p:pic>
        <p:nvPicPr>
          <p:cNvPr id="4" name="Picture 3" descr="A yellow circle with white text&#10;&#10;AI-generated content may be incorrect.">
            <a:extLst>
              <a:ext uri="{FF2B5EF4-FFF2-40B4-BE49-F238E27FC236}">
                <a16:creationId xmlns:a16="http://schemas.microsoft.com/office/drawing/2014/main" id="{9827669E-6AB7-5DD9-8F1B-1C4C71C8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9" y="181016"/>
            <a:ext cx="14287500" cy="2386013"/>
          </a:xfrm>
          <a:prstGeom prst="rect">
            <a:avLst/>
          </a:prstGeom>
        </p:spPr>
      </p:pic>
      <p:pic>
        <p:nvPicPr>
          <p:cNvPr id="5" name="Picture 4" descr="A green circle with white text and white text&#10;&#10;AI-generated content may be incorrect.">
            <a:extLst>
              <a:ext uri="{FF2B5EF4-FFF2-40B4-BE49-F238E27FC236}">
                <a16:creationId xmlns:a16="http://schemas.microsoft.com/office/drawing/2014/main" id="{F13789D7-3C13-8308-DE0A-459B2EA6B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838" y="6584116"/>
            <a:ext cx="2200275" cy="2271713"/>
          </a:xfrm>
          <a:prstGeom prst="rect">
            <a:avLst/>
          </a:prstGeom>
        </p:spPr>
      </p:pic>
      <p:pic>
        <p:nvPicPr>
          <p:cNvPr id="7" name="Picture 6" descr="A circle with people in the middle and text on it&#10;&#10;AI-generated content may be incorrect.">
            <a:extLst>
              <a:ext uri="{FF2B5EF4-FFF2-40B4-BE49-F238E27FC236}">
                <a16:creationId xmlns:a16="http://schemas.microsoft.com/office/drawing/2014/main" id="{9EB9A18A-7AAC-978D-C604-520E58B91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313" y="608975"/>
            <a:ext cx="1828800" cy="1814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1F0388-EC4C-4DAF-AC8A-AA8136DD1D35}"/>
              </a:ext>
            </a:extLst>
          </p:cNvPr>
          <p:cNvSpPr txBox="1"/>
          <p:nvPr/>
        </p:nvSpPr>
        <p:spPr>
          <a:xfrm>
            <a:off x="802040" y="9228822"/>
            <a:ext cx="17728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GB" sz="4800" dirty="0">
                <a:solidFill>
                  <a:prstClr val="white"/>
                </a:solidFill>
                <a:latin typeface="Calibri" panose="020F0502020204030204"/>
              </a:rPr>
              <a:t>https://www.edenprojectcommunities.com/month-of-community</a:t>
            </a:r>
          </a:p>
        </p:txBody>
      </p:sp>
    </p:spTree>
    <p:extLst>
      <p:ext uri="{BB962C8B-B14F-4D97-AF65-F5344CB8AC3E}">
        <p14:creationId xmlns:p14="http://schemas.microsoft.com/office/powerpoint/2010/main" val="216234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2B41-72BE-40B1-96E9-6149E44B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Month of Community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8A3A-4031-4684-97E9-75E6AB2BE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9" y="3212305"/>
            <a:ext cx="7644654" cy="6527007"/>
          </a:xfrm>
        </p:spPr>
        <p:txBody>
          <a:bodyPr>
            <a:normAutofit/>
          </a:bodyPr>
          <a:lstStyle/>
          <a:p>
            <a:r>
              <a:rPr lang="en-GB" sz="4000" dirty="0"/>
              <a:t>Neighbourhood Watch Week   </a:t>
            </a:r>
          </a:p>
          <a:p>
            <a:r>
              <a:rPr lang="en-GB" sz="4000" dirty="0"/>
              <a:t>Volunteers Week   </a:t>
            </a:r>
          </a:p>
          <a:p>
            <a:r>
              <a:rPr lang="en-GB" sz="4000" dirty="0"/>
              <a:t>The Big Lunch  &amp; Big Help Out</a:t>
            </a:r>
          </a:p>
          <a:p>
            <a:r>
              <a:rPr lang="en-GB" sz="4000" dirty="0"/>
              <a:t>Great Big Green Week</a:t>
            </a:r>
          </a:p>
          <a:p>
            <a:r>
              <a:rPr lang="en-GB" sz="4000" dirty="0"/>
              <a:t>Have A Grow </a:t>
            </a:r>
          </a:p>
          <a:p>
            <a:r>
              <a:rPr lang="en-GB" sz="4000" dirty="0"/>
              <a:t>Loneliness Awareness Week</a:t>
            </a:r>
          </a:p>
          <a:p>
            <a:r>
              <a:rPr lang="en-GB" sz="4000" dirty="0">
                <a:solidFill>
                  <a:srgbClr val="004636"/>
                </a:solidFill>
                <a:latin typeface="Panton" panose="00000500000000000000" pitchFamily="50" charset="0"/>
              </a:rPr>
              <a:t>The Great Get Together    </a:t>
            </a:r>
            <a:r>
              <a:rPr lang="en-GB" sz="4000" dirty="0"/>
              <a:t>  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ABDD2-E492-4044-B600-554C6799EADB}"/>
              </a:ext>
            </a:extLst>
          </p:cNvPr>
          <p:cNvSpPr txBox="1"/>
          <p:nvPr/>
        </p:nvSpPr>
        <p:spPr>
          <a:xfrm>
            <a:off x="8915400" y="3232231"/>
            <a:ext cx="7221071" cy="549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GB" sz="4400" dirty="0">
                <a:solidFill>
                  <a:srgbClr val="004636"/>
                </a:solidFill>
                <a:latin typeface="Panton" panose="00000500000000000000" pitchFamily="50" charset="0"/>
              </a:rPr>
              <a:t>Carers Week</a:t>
            </a:r>
          </a:p>
          <a:p>
            <a:pPr marL="342900" indent="-342900"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GB" sz="4400" dirty="0">
                <a:solidFill>
                  <a:srgbClr val="004636"/>
                </a:solidFill>
                <a:latin typeface="Panton" panose="00000500000000000000" pitchFamily="50" charset="0"/>
              </a:rPr>
              <a:t> Small Charity Week  </a:t>
            </a:r>
          </a:p>
          <a:p>
            <a:pPr marL="342900" indent="-342900"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GB" sz="4400" dirty="0">
                <a:solidFill>
                  <a:srgbClr val="004636"/>
                </a:solidFill>
                <a:latin typeface="Panton" panose="00000500000000000000" pitchFamily="50" charset="0"/>
              </a:rPr>
              <a:t> Windrush day </a:t>
            </a:r>
          </a:p>
          <a:p>
            <a:pPr marL="342900" indent="-342900"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GB" sz="4400" dirty="0">
                <a:solidFill>
                  <a:srgbClr val="004636"/>
                </a:solidFill>
                <a:latin typeface="Panton" panose="00000500000000000000" pitchFamily="50" charset="0"/>
              </a:rPr>
              <a:t> Refugee Week   </a:t>
            </a:r>
          </a:p>
          <a:p>
            <a:pPr marL="342900" indent="-342900"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GB" sz="4400" dirty="0">
                <a:solidFill>
                  <a:srgbClr val="004636"/>
                </a:solidFill>
                <a:latin typeface="Panton" panose="00000500000000000000" pitchFamily="50" charset="0"/>
              </a:rPr>
              <a:t>Care Home Open Week</a:t>
            </a:r>
          </a:p>
          <a:p>
            <a:pPr marL="342900" indent="-342900"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GB" sz="4400" dirty="0">
                <a:solidFill>
                  <a:srgbClr val="004636"/>
                </a:solidFill>
                <a:latin typeface="Panton" panose="00000500000000000000" pitchFamily="50" charset="0"/>
              </a:rPr>
              <a:t>Pride </a:t>
            </a:r>
          </a:p>
          <a:p>
            <a:pPr defTabSz="1371600"/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1371600"/>
            <a:endParaRPr lang="en-GB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8EEE6-6AED-40DE-8344-AC3B91A2D40D}"/>
              </a:ext>
            </a:extLst>
          </p:cNvPr>
          <p:cNvSpPr txBox="1"/>
          <p:nvPr/>
        </p:nvSpPr>
        <p:spPr>
          <a:xfrm>
            <a:off x="929149" y="9029268"/>
            <a:ext cx="17653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GB" sz="4800" dirty="0">
                <a:solidFill>
                  <a:srgbClr val="004636"/>
                </a:solidFill>
                <a:latin typeface="Calibri" panose="020F0502020204030204"/>
              </a:rPr>
              <a:t>https://www.edenprojectcommunities.com/month-of-community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520D51-CCD4-40A8-81D4-3AE3F788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0826"/>
            <a:ext cx="2566193" cy="25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AB224F32-48C9-870D-4695-47CBC2A28D22}"/>
              </a:ext>
            </a:extLst>
          </p:cNvPr>
          <p:cNvSpPr/>
          <p:nvPr/>
        </p:nvSpPr>
        <p:spPr>
          <a:xfrm rot="1458712">
            <a:off x="15560909" y="4035199"/>
            <a:ext cx="2516006" cy="2607326"/>
          </a:xfrm>
          <a:custGeom>
            <a:avLst/>
            <a:gdLst/>
            <a:ahLst/>
            <a:cxnLst/>
            <a:rect l="l" t="t" r="r" b="b"/>
            <a:pathLst>
              <a:path w="2031435" h="2031435">
                <a:moveTo>
                  <a:pt x="0" y="0"/>
                </a:moveTo>
                <a:lnTo>
                  <a:pt x="2031436" y="0"/>
                </a:lnTo>
                <a:lnTo>
                  <a:pt x="2031436" y="2031435"/>
                </a:lnTo>
                <a:lnTo>
                  <a:pt x="0" y="2031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007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F4973-BBB9-45BE-8B7C-01BEFC2E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7200" dirty="0">
                <a:solidFill>
                  <a:srgbClr val="005A65"/>
                </a:solidFill>
              </a:rPr>
              <a:t>Impact of The Big Lunch and</a:t>
            </a:r>
            <a:br>
              <a:rPr lang="en-GB" sz="7200" dirty="0">
                <a:solidFill>
                  <a:srgbClr val="005A65"/>
                </a:solidFill>
              </a:rPr>
            </a:br>
            <a:r>
              <a:rPr lang="en-GB" sz="7200" dirty="0">
                <a:solidFill>
                  <a:srgbClr val="005A65"/>
                </a:solidFill>
              </a:rPr>
              <a:t>Month of Community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ADEF71-084C-4E6D-A06E-EBA7E87A2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2536032"/>
            <a:ext cx="16239869" cy="7454406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4200" i="1" dirty="0">
                <a:solidFill>
                  <a:srgbClr val="005A65"/>
                </a:solidFill>
              </a:rPr>
              <a:t>Having participated in Big Lunch activities or the Month of Community …</a:t>
            </a:r>
          </a:p>
          <a:p>
            <a:pPr>
              <a:lnSpc>
                <a:spcPct val="110000"/>
              </a:lnSpc>
            </a:pPr>
            <a:r>
              <a:rPr lang="en-GB" sz="4200" b="1" dirty="0">
                <a:solidFill>
                  <a:srgbClr val="005A65"/>
                </a:solidFill>
              </a:rPr>
              <a:t>76% </a:t>
            </a:r>
            <a:r>
              <a:rPr lang="en-GB" sz="4200" dirty="0">
                <a:solidFill>
                  <a:srgbClr val="005A65"/>
                </a:solidFill>
              </a:rPr>
              <a:t>of participants said they feel like they </a:t>
            </a:r>
            <a:r>
              <a:rPr lang="en-GB" sz="4200" b="1" dirty="0">
                <a:solidFill>
                  <a:srgbClr val="005A65"/>
                </a:solidFill>
              </a:rPr>
              <a:t>belong more </a:t>
            </a:r>
            <a:r>
              <a:rPr lang="en-GB" sz="4200" dirty="0">
                <a:solidFill>
                  <a:srgbClr val="005A65"/>
                </a:solidFill>
              </a:rPr>
              <a:t>in their community</a:t>
            </a:r>
          </a:p>
          <a:p>
            <a:pPr>
              <a:lnSpc>
                <a:spcPct val="110000"/>
              </a:lnSpc>
            </a:pPr>
            <a:r>
              <a:rPr lang="en-GB" sz="4200" b="1" dirty="0">
                <a:solidFill>
                  <a:srgbClr val="005A65"/>
                </a:solidFill>
              </a:rPr>
              <a:t>78%</a:t>
            </a:r>
            <a:r>
              <a:rPr lang="en-GB" sz="4200" dirty="0">
                <a:solidFill>
                  <a:srgbClr val="005A65"/>
                </a:solidFill>
              </a:rPr>
              <a:t> said they feel a </a:t>
            </a:r>
            <a:r>
              <a:rPr lang="en-GB" sz="4200" b="1" dirty="0">
                <a:solidFill>
                  <a:srgbClr val="005A65"/>
                </a:solidFill>
              </a:rPr>
              <a:t>stronger sense </a:t>
            </a:r>
            <a:r>
              <a:rPr lang="en-GB" sz="4200" dirty="0">
                <a:solidFill>
                  <a:srgbClr val="005A65"/>
                </a:solidFill>
              </a:rPr>
              <a:t>of </a:t>
            </a:r>
            <a:r>
              <a:rPr lang="en-GB" sz="4200" b="1" dirty="0">
                <a:solidFill>
                  <a:srgbClr val="005A65"/>
                </a:solidFill>
              </a:rPr>
              <a:t>community</a:t>
            </a:r>
          </a:p>
          <a:p>
            <a:pPr>
              <a:lnSpc>
                <a:spcPct val="110000"/>
              </a:lnSpc>
            </a:pPr>
            <a:r>
              <a:rPr lang="en-GB" sz="4200" b="1" dirty="0">
                <a:solidFill>
                  <a:srgbClr val="005A65"/>
                </a:solidFill>
              </a:rPr>
              <a:t>74% </a:t>
            </a:r>
            <a:r>
              <a:rPr lang="en-GB" sz="4200" dirty="0">
                <a:solidFill>
                  <a:srgbClr val="005A65"/>
                </a:solidFill>
              </a:rPr>
              <a:t>of participants said they feel </a:t>
            </a:r>
            <a:r>
              <a:rPr lang="en-GB" sz="4200" b="1" dirty="0">
                <a:solidFill>
                  <a:srgbClr val="005A65"/>
                </a:solidFill>
              </a:rPr>
              <a:t>more connected </a:t>
            </a:r>
            <a:r>
              <a:rPr lang="en-GB" sz="4200" dirty="0">
                <a:solidFill>
                  <a:srgbClr val="005A65"/>
                </a:solidFill>
              </a:rPr>
              <a:t>to their community</a:t>
            </a:r>
          </a:p>
          <a:p>
            <a:pPr>
              <a:lnSpc>
                <a:spcPct val="110000"/>
              </a:lnSpc>
            </a:pPr>
            <a:r>
              <a:rPr lang="en-GB" sz="4200" b="1" dirty="0">
                <a:solidFill>
                  <a:srgbClr val="005A65"/>
                </a:solidFill>
              </a:rPr>
              <a:t>80%</a:t>
            </a:r>
            <a:r>
              <a:rPr lang="en-GB" sz="4200" dirty="0">
                <a:solidFill>
                  <a:srgbClr val="005A65"/>
                </a:solidFill>
              </a:rPr>
              <a:t> said they have a </a:t>
            </a:r>
            <a:r>
              <a:rPr lang="en-GB" sz="4200" b="1" dirty="0">
                <a:solidFill>
                  <a:srgbClr val="005A65"/>
                </a:solidFill>
              </a:rPr>
              <a:t>better understanding of people </a:t>
            </a:r>
            <a:r>
              <a:rPr lang="en-GB" sz="4200" dirty="0">
                <a:solidFill>
                  <a:srgbClr val="005A65"/>
                </a:solidFill>
              </a:rPr>
              <a:t>in their community who come from </a:t>
            </a:r>
            <a:r>
              <a:rPr lang="en-GB" sz="4200" b="1" dirty="0">
                <a:solidFill>
                  <a:srgbClr val="005A65"/>
                </a:solidFill>
              </a:rPr>
              <a:t>different backgrounds</a:t>
            </a:r>
          </a:p>
          <a:p>
            <a:pPr>
              <a:lnSpc>
                <a:spcPct val="110000"/>
              </a:lnSpc>
            </a:pPr>
            <a:r>
              <a:rPr lang="en-GB" sz="4200" b="1" dirty="0">
                <a:solidFill>
                  <a:srgbClr val="005A65"/>
                </a:solidFill>
              </a:rPr>
              <a:t>71% </a:t>
            </a:r>
            <a:r>
              <a:rPr lang="en-GB" sz="4200" dirty="0">
                <a:solidFill>
                  <a:srgbClr val="005A65"/>
                </a:solidFill>
              </a:rPr>
              <a:t>said they feel </a:t>
            </a:r>
            <a:r>
              <a:rPr lang="en-GB" sz="4200" b="1" dirty="0">
                <a:solidFill>
                  <a:srgbClr val="005A65"/>
                </a:solidFill>
              </a:rPr>
              <a:t>less lonely</a:t>
            </a:r>
          </a:p>
          <a:p>
            <a:pPr>
              <a:lnSpc>
                <a:spcPct val="110000"/>
              </a:lnSpc>
            </a:pPr>
            <a:r>
              <a:rPr lang="en-GB" sz="4200" b="1" dirty="0">
                <a:solidFill>
                  <a:srgbClr val="005A65"/>
                </a:solidFill>
              </a:rPr>
              <a:t>69% </a:t>
            </a:r>
            <a:r>
              <a:rPr lang="en-GB" sz="4200" dirty="0">
                <a:solidFill>
                  <a:srgbClr val="005A65"/>
                </a:solidFill>
              </a:rPr>
              <a:t>said they </a:t>
            </a:r>
            <a:r>
              <a:rPr lang="en-GB" sz="4200" b="1" dirty="0">
                <a:solidFill>
                  <a:srgbClr val="005A65"/>
                </a:solidFill>
              </a:rPr>
              <a:t>feel safer </a:t>
            </a:r>
            <a:r>
              <a:rPr lang="en-GB" sz="4200" dirty="0">
                <a:solidFill>
                  <a:srgbClr val="005A65"/>
                </a:solidFill>
              </a:rPr>
              <a:t>in their community</a:t>
            </a:r>
          </a:p>
          <a:p>
            <a:pPr>
              <a:lnSpc>
                <a:spcPct val="200000"/>
              </a:lnSpc>
            </a:pPr>
            <a:endParaRPr lang="en-GB" sz="3000" dirty="0">
              <a:solidFill>
                <a:srgbClr val="1D4169"/>
              </a:solidFill>
              <a:latin typeface="Eden Project Communities Bold"/>
            </a:endParaRPr>
          </a:p>
        </p:txBody>
      </p:sp>
      <p:pic>
        <p:nvPicPr>
          <p:cNvPr id="6" name="Picture 5" descr="A green and blue logo&#10;&#10;AI-generated content may be incorrect.">
            <a:extLst>
              <a:ext uri="{FF2B5EF4-FFF2-40B4-BE49-F238E27FC236}">
                <a16:creationId xmlns:a16="http://schemas.microsoft.com/office/drawing/2014/main" id="{B9A79C73-48FC-44FA-8C21-DB8892129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2" r="42838" b="-1"/>
          <a:stretch/>
        </p:blipFill>
        <p:spPr>
          <a:xfrm>
            <a:off x="14782800" y="8297458"/>
            <a:ext cx="2905124" cy="17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2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6E461-2056-41F4-A7DA-D1620AB0D6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5560" y="417479"/>
            <a:ext cx="2114895" cy="961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20AF1-55FF-4C5B-A17E-C590B2A84A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421" y="237744"/>
            <a:ext cx="1297884" cy="1297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02D83-45D3-4583-A03C-6C95F9A98D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" y="-361735"/>
            <a:ext cx="18277901" cy="12187847"/>
          </a:xfrm>
          <a:prstGeom prst="rect">
            <a:avLst/>
          </a:prstGeom>
        </p:spPr>
      </p:pic>
      <p:sp>
        <p:nvSpPr>
          <p:cNvPr id="15" name="Speech Bubble: Rectangle with Corners Rounded 30">
            <a:extLst>
              <a:ext uri="{FF2B5EF4-FFF2-40B4-BE49-F238E27FC236}">
                <a16:creationId xmlns:a16="http://schemas.microsoft.com/office/drawing/2014/main" id="{219F71D4-052A-43F8-9AB9-09184C117F58}"/>
              </a:ext>
            </a:extLst>
          </p:cNvPr>
          <p:cNvSpPr/>
          <p:nvPr/>
        </p:nvSpPr>
        <p:spPr>
          <a:xfrm>
            <a:off x="251217" y="268570"/>
            <a:ext cx="5493462" cy="2932733"/>
          </a:xfrm>
          <a:custGeom>
            <a:avLst/>
            <a:gdLst>
              <a:gd name="connsiteX0" fmla="*/ 0 w 2406869"/>
              <a:gd name="connsiteY0" fmla="*/ 174867 h 1049182"/>
              <a:gd name="connsiteX1" fmla="*/ 174867 w 2406869"/>
              <a:gd name="connsiteY1" fmla="*/ 0 h 1049182"/>
              <a:gd name="connsiteX2" fmla="*/ 401145 w 2406869"/>
              <a:gd name="connsiteY2" fmla="*/ 0 h 1049182"/>
              <a:gd name="connsiteX3" fmla="*/ 401145 w 2406869"/>
              <a:gd name="connsiteY3" fmla="*/ 0 h 1049182"/>
              <a:gd name="connsiteX4" fmla="*/ 1002862 w 2406869"/>
              <a:gd name="connsiteY4" fmla="*/ 0 h 1049182"/>
              <a:gd name="connsiteX5" fmla="*/ 2232002 w 2406869"/>
              <a:gd name="connsiteY5" fmla="*/ 0 h 1049182"/>
              <a:gd name="connsiteX6" fmla="*/ 2406869 w 2406869"/>
              <a:gd name="connsiteY6" fmla="*/ 174867 h 1049182"/>
              <a:gd name="connsiteX7" fmla="*/ 2406869 w 2406869"/>
              <a:gd name="connsiteY7" fmla="*/ 612023 h 1049182"/>
              <a:gd name="connsiteX8" fmla="*/ 2406869 w 2406869"/>
              <a:gd name="connsiteY8" fmla="*/ 612023 h 1049182"/>
              <a:gd name="connsiteX9" fmla="*/ 2406869 w 2406869"/>
              <a:gd name="connsiteY9" fmla="*/ 874318 h 1049182"/>
              <a:gd name="connsiteX10" fmla="*/ 2406869 w 2406869"/>
              <a:gd name="connsiteY10" fmla="*/ 874315 h 1049182"/>
              <a:gd name="connsiteX11" fmla="*/ 2232002 w 2406869"/>
              <a:gd name="connsiteY11" fmla="*/ 1049182 h 1049182"/>
              <a:gd name="connsiteX12" fmla="*/ 1002862 w 2406869"/>
              <a:gd name="connsiteY12" fmla="*/ 1049182 h 1049182"/>
              <a:gd name="connsiteX13" fmla="*/ 647279 w 2406869"/>
              <a:gd name="connsiteY13" fmla="*/ 1374533 h 1049182"/>
              <a:gd name="connsiteX14" fmla="*/ 401145 w 2406869"/>
              <a:gd name="connsiteY14" fmla="*/ 1049182 h 1049182"/>
              <a:gd name="connsiteX15" fmla="*/ 174867 w 2406869"/>
              <a:gd name="connsiteY15" fmla="*/ 1049182 h 1049182"/>
              <a:gd name="connsiteX16" fmla="*/ 0 w 2406869"/>
              <a:gd name="connsiteY16" fmla="*/ 874315 h 1049182"/>
              <a:gd name="connsiteX17" fmla="*/ 0 w 2406869"/>
              <a:gd name="connsiteY17" fmla="*/ 874318 h 1049182"/>
              <a:gd name="connsiteX18" fmla="*/ 0 w 2406869"/>
              <a:gd name="connsiteY18" fmla="*/ 612023 h 1049182"/>
              <a:gd name="connsiteX19" fmla="*/ 0 w 2406869"/>
              <a:gd name="connsiteY19" fmla="*/ 612023 h 1049182"/>
              <a:gd name="connsiteX20" fmla="*/ 0 w 2406869"/>
              <a:gd name="connsiteY20" fmla="*/ 174867 h 1049182"/>
              <a:gd name="connsiteX0" fmla="*/ 0 w 2406869"/>
              <a:gd name="connsiteY0" fmla="*/ 174867 h 1374533"/>
              <a:gd name="connsiteX1" fmla="*/ 174867 w 2406869"/>
              <a:gd name="connsiteY1" fmla="*/ 0 h 1374533"/>
              <a:gd name="connsiteX2" fmla="*/ 401145 w 2406869"/>
              <a:gd name="connsiteY2" fmla="*/ 0 h 1374533"/>
              <a:gd name="connsiteX3" fmla="*/ 401145 w 2406869"/>
              <a:gd name="connsiteY3" fmla="*/ 0 h 1374533"/>
              <a:gd name="connsiteX4" fmla="*/ 1002862 w 2406869"/>
              <a:gd name="connsiteY4" fmla="*/ 0 h 1374533"/>
              <a:gd name="connsiteX5" fmla="*/ 2232002 w 2406869"/>
              <a:gd name="connsiteY5" fmla="*/ 0 h 1374533"/>
              <a:gd name="connsiteX6" fmla="*/ 2406869 w 2406869"/>
              <a:gd name="connsiteY6" fmla="*/ 174867 h 1374533"/>
              <a:gd name="connsiteX7" fmla="*/ 2406869 w 2406869"/>
              <a:gd name="connsiteY7" fmla="*/ 612023 h 1374533"/>
              <a:gd name="connsiteX8" fmla="*/ 2406869 w 2406869"/>
              <a:gd name="connsiteY8" fmla="*/ 612023 h 1374533"/>
              <a:gd name="connsiteX9" fmla="*/ 2406869 w 2406869"/>
              <a:gd name="connsiteY9" fmla="*/ 874318 h 1374533"/>
              <a:gd name="connsiteX10" fmla="*/ 2406869 w 2406869"/>
              <a:gd name="connsiteY10" fmla="*/ 874315 h 1374533"/>
              <a:gd name="connsiteX11" fmla="*/ 2232002 w 2406869"/>
              <a:gd name="connsiteY11" fmla="*/ 1049182 h 1374533"/>
              <a:gd name="connsiteX12" fmla="*/ 1002862 w 2406869"/>
              <a:gd name="connsiteY12" fmla="*/ 1049182 h 1374533"/>
              <a:gd name="connsiteX13" fmla="*/ 647279 w 2406869"/>
              <a:gd name="connsiteY13" fmla="*/ 1374533 h 1374533"/>
              <a:gd name="connsiteX14" fmla="*/ 621862 w 2406869"/>
              <a:gd name="connsiteY14" fmla="*/ 1038672 h 1374533"/>
              <a:gd name="connsiteX15" fmla="*/ 174867 w 2406869"/>
              <a:gd name="connsiteY15" fmla="*/ 1049182 h 1374533"/>
              <a:gd name="connsiteX16" fmla="*/ 0 w 2406869"/>
              <a:gd name="connsiteY16" fmla="*/ 874315 h 1374533"/>
              <a:gd name="connsiteX17" fmla="*/ 0 w 2406869"/>
              <a:gd name="connsiteY17" fmla="*/ 874318 h 1374533"/>
              <a:gd name="connsiteX18" fmla="*/ 0 w 2406869"/>
              <a:gd name="connsiteY18" fmla="*/ 612023 h 1374533"/>
              <a:gd name="connsiteX19" fmla="*/ 0 w 2406869"/>
              <a:gd name="connsiteY19" fmla="*/ 612023 h 1374533"/>
              <a:gd name="connsiteX20" fmla="*/ 0 w 2406869"/>
              <a:gd name="connsiteY20" fmla="*/ 174867 h 1374533"/>
              <a:gd name="connsiteX0" fmla="*/ 0 w 2406869"/>
              <a:gd name="connsiteY0" fmla="*/ 174867 h 1374533"/>
              <a:gd name="connsiteX1" fmla="*/ 174867 w 2406869"/>
              <a:gd name="connsiteY1" fmla="*/ 0 h 1374533"/>
              <a:gd name="connsiteX2" fmla="*/ 401145 w 2406869"/>
              <a:gd name="connsiteY2" fmla="*/ 0 h 1374533"/>
              <a:gd name="connsiteX3" fmla="*/ 401145 w 2406869"/>
              <a:gd name="connsiteY3" fmla="*/ 0 h 1374533"/>
              <a:gd name="connsiteX4" fmla="*/ 1002862 w 2406869"/>
              <a:gd name="connsiteY4" fmla="*/ 0 h 1374533"/>
              <a:gd name="connsiteX5" fmla="*/ 2232002 w 2406869"/>
              <a:gd name="connsiteY5" fmla="*/ 0 h 1374533"/>
              <a:gd name="connsiteX6" fmla="*/ 2406869 w 2406869"/>
              <a:gd name="connsiteY6" fmla="*/ 174867 h 1374533"/>
              <a:gd name="connsiteX7" fmla="*/ 2406869 w 2406869"/>
              <a:gd name="connsiteY7" fmla="*/ 612023 h 1374533"/>
              <a:gd name="connsiteX8" fmla="*/ 2406869 w 2406869"/>
              <a:gd name="connsiteY8" fmla="*/ 612023 h 1374533"/>
              <a:gd name="connsiteX9" fmla="*/ 2406869 w 2406869"/>
              <a:gd name="connsiteY9" fmla="*/ 874318 h 1374533"/>
              <a:gd name="connsiteX10" fmla="*/ 2406869 w 2406869"/>
              <a:gd name="connsiteY10" fmla="*/ 874315 h 1374533"/>
              <a:gd name="connsiteX11" fmla="*/ 2232002 w 2406869"/>
              <a:gd name="connsiteY11" fmla="*/ 1049182 h 1374533"/>
              <a:gd name="connsiteX12" fmla="*/ 1570420 w 2406869"/>
              <a:gd name="connsiteY12" fmla="*/ 1049182 h 1374533"/>
              <a:gd name="connsiteX13" fmla="*/ 647279 w 2406869"/>
              <a:gd name="connsiteY13" fmla="*/ 1374533 h 1374533"/>
              <a:gd name="connsiteX14" fmla="*/ 621862 w 2406869"/>
              <a:gd name="connsiteY14" fmla="*/ 1038672 h 1374533"/>
              <a:gd name="connsiteX15" fmla="*/ 174867 w 2406869"/>
              <a:gd name="connsiteY15" fmla="*/ 1049182 h 1374533"/>
              <a:gd name="connsiteX16" fmla="*/ 0 w 2406869"/>
              <a:gd name="connsiteY16" fmla="*/ 874315 h 1374533"/>
              <a:gd name="connsiteX17" fmla="*/ 0 w 2406869"/>
              <a:gd name="connsiteY17" fmla="*/ 874318 h 1374533"/>
              <a:gd name="connsiteX18" fmla="*/ 0 w 2406869"/>
              <a:gd name="connsiteY18" fmla="*/ 612023 h 1374533"/>
              <a:gd name="connsiteX19" fmla="*/ 0 w 2406869"/>
              <a:gd name="connsiteY19" fmla="*/ 612023 h 1374533"/>
              <a:gd name="connsiteX20" fmla="*/ 0 w 2406869"/>
              <a:gd name="connsiteY20" fmla="*/ 174867 h 1374533"/>
              <a:gd name="connsiteX0" fmla="*/ 0 w 2406869"/>
              <a:gd name="connsiteY0" fmla="*/ 174867 h 1374533"/>
              <a:gd name="connsiteX1" fmla="*/ 174867 w 2406869"/>
              <a:gd name="connsiteY1" fmla="*/ 0 h 1374533"/>
              <a:gd name="connsiteX2" fmla="*/ 401145 w 2406869"/>
              <a:gd name="connsiteY2" fmla="*/ 0 h 1374533"/>
              <a:gd name="connsiteX3" fmla="*/ 401145 w 2406869"/>
              <a:gd name="connsiteY3" fmla="*/ 0 h 1374533"/>
              <a:gd name="connsiteX4" fmla="*/ 1002862 w 2406869"/>
              <a:gd name="connsiteY4" fmla="*/ 0 h 1374533"/>
              <a:gd name="connsiteX5" fmla="*/ 2232002 w 2406869"/>
              <a:gd name="connsiteY5" fmla="*/ 0 h 1374533"/>
              <a:gd name="connsiteX6" fmla="*/ 2406869 w 2406869"/>
              <a:gd name="connsiteY6" fmla="*/ 174867 h 1374533"/>
              <a:gd name="connsiteX7" fmla="*/ 2406869 w 2406869"/>
              <a:gd name="connsiteY7" fmla="*/ 612023 h 1374533"/>
              <a:gd name="connsiteX8" fmla="*/ 2406869 w 2406869"/>
              <a:gd name="connsiteY8" fmla="*/ 612023 h 1374533"/>
              <a:gd name="connsiteX9" fmla="*/ 2406869 w 2406869"/>
              <a:gd name="connsiteY9" fmla="*/ 874318 h 1374533"/>
              <a:gd name="connsiteX10" fmla="*/ 2406869 w 2406869"/>
              <a:gd name="connsiteY10" fmla="*/ 874315 h 1374533"/>
              <a:gd name="connsiteX11" fmla="*/ 2232002 w 2406869"/>
              <a:gd name="connsiteY11" fmla="*/ 1049182 h 1374533"/>
              <a:gd name="connsiteX12" fmla="*/ 1570420 w 2406869"/>
              <a:gd name="connsiteY12" fmla="*/ 1049182 h 1374533"/>
              <a:gd name="connsiteX13" fmla="*/ 647279 w 2406869"/>
              <a:gd name="connsiteY13" fmla="*/ 1374533 h 1374533"/>
              <a:gd name="connsiteX14" fmla="*/ 1105338 w 2406869"/>
              <a:gd name="connsiteY14" fmla="*/ 1038672 h 1374533"/>
              <a:gd name="connsiteX15" fmla="*/ 174867 w 2406869"/>
              <a:gd name="connsiteY15" fmla="*/ 1049182 h 1374533"/>
              <a:gd name="connsiteX16" fmla="*/ 0 w 2406869"/>
              <a:gd name="connsiteY16" fmla="*/ 874315 h 1374533"/>
              <a:gd name="connsiteX17" fmla="*/ 0 w 2406869"/>
              <a:gd name="connsiteY17" fmla="*/ 874318 h 1374533"/>
              <a:gd name="connsiteX18" fmla="*/ 0 w 2406869"/>
              <a:gd name="connsiteY18" fmla="*/ 612023 h 1374533"/>
              <a:gd name="connsiteX19" fmla="*/ 0 w 2406869"/>
              <a:gd name="connsiteY19" fmla="*/ 612023 h 1374533"/>
              <a:gd name="connsiteX20" fmla="*/ 0 w 2406869"/>
              <a:gd name="connsiteY20" fmla="*/ 174867 h 1374533"/>
              <a:gd name="connsiteX0" fmla="*/ 0 w 2406869"/>
              <a:gd name="connsiteY0" fmla="*/ 174867 h 1353513"/>
              <a:gd name="connsiteX1" fmla="*/ 174867 w 2406869"/>
              <a:gd name="connsiteY1" fmla="*/ 0 h 1353513"/>
              <a:gd name="connsiteX2" fmla="*/ 401145 w 2406869"/>
              <a:gd name="connsiteY2" fmla="*/ 0 h 1353513"/>
              <a:gd name="connsiteX3" fmla="*/ 401145 w 2406869"/>
              <a:gd name="connsiteY3" fmla="*/ 0 h 1353513"/>
              <a:gd name="connsiteX4" fmla="*/ 1002862 w 2406869"/>
              <a:gd name="connsiteY4" fmla="*/ 0 h 1353513"/>
              <a:gd name="connsiteX5" fmla="*/ 2232002 w 2406869"/>
              <a:gd name="connsiteY5" fmla="*/ 0 h 1353513"/>
              <a:gd name="connsiteX6" fmla="*/ 2406869 w 2406869"/>
              <a:gd name="connsiteY6" fmla="*/ 174867 h 1353513"/>
              <a:gd name="connsiteX7" fmla="*/ 2406869 w 2406869"/>
              <a:gd name="connsiteY7" fmla="*/ 612023 h 1353513"/>
              <a:gd name="connsiteX8" fmla="*/ 2406869 w 2406869"/>
              <a:gd name="connsiteY8" fmla="*/ 612023 h 1353513"/>
              <a:gd name="connsiteX9" fmla="*/ 2406869 w 2406869"/>
              <a:gd name="connsiteY9" fmla="*/ 874318 h 1353513"/>
              <a:gd name="connsiteX10" fmla="*/ 2406869 w 2406869"/>
              <a:gd name="connsiteY10" fmla="*/ 874315 h 1353513"/>
              <a:gd name="connsiteX11" fmla="*/ 2232002 w 2406869"/>
              <a:gd name="connsiteY11" fmla="*/ 1049182 h 1353513"/>
              <a:gd name="connsiteX12" fmla="*/ 1570420 w 2406869"/>
              <a:gd name="connsiteY12" fmla="*/ 1049182 h 1353513"/>
              <a:gd name="connsiteX13" fmla="*/ 1361983 w 2406869"/>
              <a:gd name="connsiteY13" fmla="*/ 1353513 h 1353513"/>
              <a:gd name="connsiteX14" fmla="*/ 1105338 w 2406869"/>
              <a:gd name="connsiteY14" fmla="*/ 1038672 h 1353513"/>
              <a:gd name="connsiteX15" fmla="*/ 174867 w 2406869"/>
              <a:gd name="connsiteY15" fmla="*/ 1049182 h 1353513"/>
              <a:gd name="connsiteX16" fmla="*/ 0 w 2406869"/>
              <a:gd name="connsiteY16" fmla="*/ 874315 h 1353513"/>
              <a:gd name="connsiteX17" fmla="*/ 0 w 2406869"/>
              <a:gd name="connsiteY17" fmla="*/ 874318 h 1353513"/>
              <a:gd name="connsiteX18" fmla="*/ 0 w 2406869"/>
              <a:gd name="connsiteY18" fmla="*/ 612023 h 1353513"/>
              <a:gd name="connsiteX19" fmla="*/ 0 w 2406869"/>
              <a:gd name="connsiteY19" fmla="*/ 612023 h 1353513"/>
              <a:gd name="connsiteX20" fmla="*/ 0 w 2406869"/>
              <a:gd name="connsiteY20" fmla="*/ 174867 h 1353513"/>
              <a:gd name="connsiteX0" fmla="*/ 0 w 2406869"/>
              <a:gd name="connsiteY0" fmla="*/ 174867 h 1353513"/>
              <a:gd name="connsiteX1" fmla="*/ 174867 w 2406869"/>
              <a:gd name="connsiteY1" fmla="*/ 0 h 1353513"/>
              <a:gd name="connsiteX2" fmla="*/ 401145 w 2406869"/>
              <a:gd name="connsiteY2" fmla="*/ 0 h 1353513"/>
              <a:gd name="connsiteX3" fmla="*/ 401145 w 2406869"/>
              <a:gd name="connsiteY3" fmla="*/ 0 h 1353513"/>
              <a:gd name="connsiteX4" fmla="*/ 1002862 w 2406869"/>
              <a:gd name="connsiteY4" fmla="*/ 0 h 1353513"/>
              <a:gd name="connsiteX5" fmla="*/ 2232002 w 2406869"/>
              <a:gd name="connsiteY5" fmla="*/ 0 h 1353513"/>
              <a:gd name="connsiteX6" fmla="*/ 2406869 w 2406869"/>
              <a:gd name="connsiteY6" fmla="*/ 174867 h 1353513"/>
              <a:gd name="connsiteX7" fmla="*/ 2406869 w 2406869"/>
              <a:gd name="connsiteY7" fmla="*/ 612023 h 1353513"/>
              <a:gd name="connsiteX8" fmla="*/ 2406869 w 2406869"/>
              <a:gd name="connsiteY8" fmla="*/ 612023 h 1353513"/>
              <a:gd name="connsiteX9" fmla="*/ 2406869 w 2406869"/>
              <a:gd name="connsiteY9" fmla="*/ 874318 h 1353513"/>
              <a:gd name="connsiteX10" fmla="*/ 2406869 w 2406869"/>
              <a:gd name="connsiteY10" fmla="*/ 874315 h 1353513"/>
              <a:gd name="connsiteX11" fmla="*/ 2232002 w 2406869"/>
              <a:gd name="connsiteY11" fmla="*/ 1049182 h 1353513"/>
              <a:gd name="connsiteX12" fmla="*/ 1339192 w 2406869"/>
              <a:gd name="connsiteY12" fmla="*/ 1038672 h 1353513"/>
              <a:gd name="connsiteX13" fmla="*/ 1361983 w 2406869"/>
              <a:gd name="connsiteY13" fmla="*/ 1353513 h 1353513"/>
              <a:gd name="connsiteX14" fmla="*/ 1105338 w 2406869"/>
              <a:gd name="connsiteY14" fmla="*/ 1038672 h 1353513"/>
              <a:gd name="connsiteX15" fmla="*/ 174867 w 2406869"/>
              <a:gd name="connsiteY15" fmla="*/ 1049182 h 1353513"/>
              <a:gd name="connsiteX16" fmla="*/ 0 w 2406869"/>
              <a:gd name="connsiteY16" fmla="*/ 874315 h 1353513"/>
              <a:gd name="connsiteX17" fmla="*/ 0 w 2406869"/>
              <a:gd name="connsiteY17" fmla="*/ 874318 h 1353513"/>
              <a:gd name="connsiteX18" fmla="*/ 0 w 2406869"/>
              <a:gd name="connsiteY18" fmla="*/ 612023 h 1353513"/>
              <a:gd name="connsiteX19" fmla="*/ 0 w 2406869"/>
              <a:gd name="connsiteY19" fmla="*/ 612023 h 1353513"/>
              <a:gd name="connsiteX20" fmla="*/ 0 w 2406869"/>
              <a:gd name="connsiteY20" fmla="*/ 174867 h 1353513"/>
              <a:gd name="connsiteX0" fmla="*/ 0 w 2406869"/>
              <a:gd name="connsiteY0" fmla="*/ 174867 h 1353513"/>
              <a:gd name="connsiteX1" fmla="*/ 174867 w 2406869"/>
              <a:gd name="connsiteY1" fmla="*/ 0 h 1353513"/>
              <a:gd name="connsiteX2" fmla="*/ 401145 w 2406869"/>
              <a:gd name="connsiteY2" fmla="*/ 0 h 1353513"/>
              <a:gd name="connsiteX3" fmla="*/ 401145 w 2406869"/>
              <a:gd name="connsiteY3" fmla="*/ 0 h 1353513"/>
              <a:gd name="connsiteX4" fmla="*/ 1002862 w 2406869"/>
              <a:gd name="connsiteY4" fmla="*/ 0 h 1353513"/>
              <a:gd name="connsiteX5" fmla="*/ 2232002 w 2406869"/>
              <a:gd name="connsiteY5" fmla="*/ 0 h 1353513"/>
              <a:gd name="connsiteX6" fmla="*/ 2406869 w 2406869"/>
              <a:gd name="connsiteY6" fmla="*/ 174867 h 1353513"/>
              <a:gd name="connsiteX7" fmla="*/ 2406869 w 2406869"/>
              <a:gd name="connsiteY7" fmla="*/ 612023 h 1353513"/>
              <a:gd name="connsiteX8" fmla="*/ 2406869 w 2406869"/>
              <a:gd name="connsiteY8" fmla="*/ 612023 h 1353513"/>
              <a:gd name="connsiteX9" fmla="*/ 2406869 w 2406869"/>
              <a:gd name="connsiteY9" fmla="*/ 874318 h 1353513"/>
              <a:gd name="connsiteX10" fmla="*/ 2406869 w 2406869"/>
              <a:gd name="connsiteY10" fmla="*/ 874315 h 1353513"/>
              <a:gd name="connsiteX11" fmla="*/ 2232002 w 2406869"/>
              <a:gd name="connsiteY11" fmla="*/ 1049182 h 1353513"/>
              <a:gd name="connsiteX12" fmla="*/ 1339192 w 2406869"/>
              <a:gd name="connsiteY12" fmla="*/ 1038672 h 1353513"/>
              <a:gd name="connsiteX13" fmla="*/ 1361983 w 2406869"/>
              <a:gd name="connsiteY13" fmla="*/ 1353513 h 1353513"/>
              <a:gd name="connsiteX14" fmla="*/ 1052786 w 2406869"/>
              <a:gd name="connsiteY14" fmla="*/ 1038672 h 1353513"/>
              <a:gd name="connsiteX15" fmla="*/ 174867 w 2406869"/>
              <a:gd name="connsiteY15" fmla="*/ 1049182 h 1353513"/>
              <a:gd name="connsiteX16" fmla="*/ 0 w 2406869"/>
              <a:gd name="connsiteY16" fmla="*/ 874315 h 1353513"/>
              <a:gd name="connsiteX17" fmla="*/ 0 w 2406869"/>
              <a:gd name="connsiteY17" fmla="*/ 874318 h 1353513"/>
              <a:gd name="connsiteX18" fmla="*/ 0 w 2406869"/>
              <a:gd name="connsiteY18" fmla="*/ 612023 h 1353513"/>
              <a:gd name="connsiteX19" fmla="*/ 0 w 2406869"/>
              <a:gd name="connsiteY19" fmla="*/ 612023 h 1353513"/>
              <a:gd name="connsiteX20" fmla="*/ 0 w 2406869"/>
              <a:gd name="connsiteY20" fmla="*/ 174867 h 1353513"/>
              <a:gd name="connsiteX0" fmla="*/ 0 w 2406869"/>
              <a:gd name="connsiteY0" fmla="*/ 174867 h 1279940"/>
              <a:gd name="connsiteX1" fmla="*/ 174867 w 2406869"/>
              <a:gd name="connsiteY1" fmla="*/ 0 h 1279940"/>
              <a:gd name="connsiteX2" fmla="*/ 401145 w 2406869"/>
              <a:gd name="connsiteY2" fmla="*/ 0 h 1279940"/>
              <a:gd name="connsiteX3" fmla="*/ 401145 w 2406869"/>
              <a:gd name="connsiteY3" fmla="*/ 0 h 1279940"/>
              <a:gd name="connsiteX4" fmla="*/ 1002862 w 2406869"/>
              <a:gd name="connsiteY4" fmla="*/ 0 h 1279940"/>
              <a:gd name="connsiteX5" fmla="*/ 2232002 w 2406869"/>
              <a:gd name="connsiteY5" fmla="*/ 0 h 1279940"/>
              <a:gd name="connsiteX6" fmla="*/ 2406869 w 2406869"/>
              <a:gd name="connsiteY6" fmla="*/ 174867 h 1279940"/>
              <a:gd name="connsiteX7" fmla="*/ 2406869 w 2406869"/>
              <a:gd name="connsiteY7" fmla="*/ 612023 h 1279940"/>
              <a:gd name="connsiteX8" fmla="*/ 2406869 w 2406869"/>
              <a:gd name="connsiteY8" fmla="*/ 612023 h 1279940"/>
              <a:gd name="connsiteX9" fmla="*/ 2406869 w 2406869"/>
              <a:gd name="connsiteY9" fmla="*/ 874318 h 1279940"/>
              <a:gd name="connsiteX10" fmla="*/ 2406869 w 2406869"/>
              <a:gd name="connsiteY10" fmla="*/ 874315 h 1279940"/>
              <a:gd name="connsiteX11" fmla="*/ 2232002 w 2406869"/>
              <a:gd name="connsiteY11" fmla="*/ 1049182 h 1279940"/>
              <a:gd name="connsiteX12" fmla="*/ 1339192 w 2406869"/>
              <a:gd name="connsiteY12" fmla="*/ 1038672 h 1279940"/>
              <a:gd name="connsiteX13" fmla="*/ 1193817 w 2406869"/>
              <a:gd name="connsiteY13" fmla="*/ 1279940 h 1279940"/>
              <a:gd name="connsiteX14" fmla="*/ 1052786 w 2406869"/>
              <a:gd name="connsiteY14" fmla="*/ 1038672 h 1279940"/>
              <a:gd name="connsiteX15" fmla="*/ 174867 w 2406869"/>
              <a:gd name="connsiteY15" fmla="*/ 1049182 h 1279940"/>
              <a:gd name="connsiteX16" fmla="*/ 0 w 2406869"/>
              <a:gd name="connsiteY16" fmla="*/ 874315 h 1279940"/>
              <a:gd name="connsiteX17" fmla="*/ 0 w 2406869"/>
              <a:gd name="connsiteY17" fmla="*/ 874318 h 1279940"/>
              <a:gd name="connsiteX18" fmla="*/ 0 w 2406869"/>
              <a:gd name="connsiteY18" fmla="*/ 612023 h 1279940"/>
              <a:gd name="connsiteX19" fmla="*/ 0 w 2406869"/>
              <a:gd name="connsiteY19" fmla="*/ 612023 h 1279940"/>
              <a:gd name="connsiteX20" fmla="*/ 0 w 2406869"/>
              <a:gd name="connsiteY20" fmla="*/ 174867 h 1279940"/>
              <a:gd name="connsiteX0" fmla="*/ 0 w 2406869"/>
              <a:gd name="connsiteY0" fmla="*/ 174867 h 1210961"/>
              <a:gd name="connsiteX1" fmla="*/ 174867 w 2406869"/>
              <a:gd name="connsiteY1" fmla="*/ 0 h 1210961"/>
              <a:gd name="connsiteX2" fmla="*/ 401145 w 2406869"/>
              <a:gd name="connsiteY2" fmla="*/ 0 h 1210961"/>
              <a:gd name="connsiteX3" fmla="*/ 401145 w 2406869"/>
              <a:gd name="connsiteY3" fmla="*/ 0 h 1210961"/>
              <a:gd name="connsiteX4" fmla="*/ 1002862 w 2406869"/>
              <a:gd name="connsiteY4" fmla="*/ 0 h 1210961"/>
              <a:gd name="connsiteX5" fmla="*/ 2232002 w 2406869"/>
              <a:gd name="connsiteY5" fmla="*/ 0 h 1210961"/>
              <a:gd name="connsiteX6" fmla="*/ 2406869 w 2406869"/>
              <a:gd name="connsiteY6" fmla="*/ 174867 h 1210961"/>
              <a:gd name="connsiteX7" fmla="*/ 2406869 w 2406869"/>
              <a:gd name="connsiteY7" fmla="*/ 612023 h 1210961"/>
              <a:gd name="connsiteX8" fmla="*/ 2406869 w 2406869"/>
              <a:gd name="connsiteY8" fmla="*/ 612023 h 1210961"/>
              <a:gd name="connsiteX9" fmla="*/ 2406869 w 2406869"/>
              <a:gd name="connsiteY9" fmla="*/ 874318 h 1210961"/>
              <a:gd name="connsiteX10" fmla="*/ 2406869 w 2406869"/>
              <a:gd name="connsiteY10" fmla="*/ 874315 h 1210961"/>
              <a:gd name="connsiteX11" fmla="*/ 2232002 w 2406869"/>
              <a:gd name="connsiteY11" fmla="*/ 1049182 h 1210961"/>
              <a:gd name="connsiteX12" fmla="*/ 1339192 w 2406869"/>
              <a:gd name="connsiteY12" fmla="*/ 1038672 h 1210961"/>
              <a:gd name="connsiteX13" fmla="*/ 1183580 w 2406869"/>
              <a:gd name="connsiteY13" fmla="*/ 1210961 h 1210961"/>
              <a:gd name="connsiteX14" fmla="*/ 1052786 w 2406869"/>
              <a:gd name="connsiteY14" fmla="*/ 1038672 h 1210961"/>
              <a:gd name="connsiteX15" fmla="*/ 174867 w 2406869"/>
              <a:gd name="connsiteY15" fmla="*/ 1049182 h 1210961"/>
              <a:gd name="connsiteX16" fmla="*/ 0 w 2406869"/>
              <a:gd name="connsiteY16" fmla="*/ 874315 h 1210961"/>
              <a:gd name="connsiteX17" fmla="*/ 0 w 2406869"/>
              <a:gd name="connsiteY17" fmla="*/ 874318 h 1210961"/>
              <a:gd name="connsiteX18" fmla="*/ 0 w 2406869"/>
              <a:gd name="connsiteY18" fmla="*/ 612023 h 1210961"/>
              <a:gd name="connsiteX19" fmla="*/ 0 w 2406869"/>
              <a:gd name="connsiteY19" fmla="*/ 612023 h 1210961"/>
              <a:gd name="connsiteX20" fmla="*/ 0 w 2406869"/>
              <a:gd name="connsiteY20" fmla="*/ 174867 h 1210961"/>
              <a:gd name="connsiteX0" fmla="*/ 0 w 2406869"/>
              <a:gd name="connsiteY0" fmla="*/ 174867 h 1210961"/>
              <a:gd name="connsiteX1" fmla="*/ 174867 w 2406869"/>
              <a:gd name="connsiteY1" fmla="*/ 0 h 1210961"/>
              <a:gd name="connsiteX2" fmla="*/ 401145 w 2406869"/>
              <a:gd name="connsiteY2" fmla="*/ 0 h 1210961"/>
              <a:gd name="connsiteX3" fmla="*/ 401145 w 2406869"/>
              <a:gd name="connsiteY3" fmla="*/ 0 h 1210961"/>
              <a:gd name="connsiteX4" fmla="*/ 1002862 w 2406869"/>
              <a:gd name="connsiteY4" fmla="*/ 0 h 1210961"/>
              <a:gd name="connsiteX5" fmla="*/ 2232002 w 2406869"/>
              <a:gd name="connsiteY5" fmla="*/ 0 h 1210961"/>
              <a:gd name="connsiteX6" fmla="*/ 2406869 w 2406869"/>
              <a:gd name="connsiteY6" fmla="*/ 174867 h 1210961"/>
              <a:gd name="connsiteX7" fmla="*/ 2406869 w 2406869"/>
              <a:gd name="connsiteY7" fmla="*/ 612023 h 1210961"/>
              <a:gd name="connsiteX8" fmla="*/ 2406869 w 2406869"/>
              <a:gd name="connsiteY8" fmla="*/ 612023 h 1210961"/>
              <a:gd name="connsiteX9" fmla="*/ 2406869 w 2406869"/>
              <a:gd name="connsiteY9" fmla="*/ 874318 h 1210961"/>
              <a:gd name="connsiteX10" fmla="*/ 2406869 w 2406869"/>
              <a:gd name="connsiteY10" fmla="*/ 874315 h 1210961"/>
              <a:gd name="connsiteX11" fmla="*/ 2232002 w 2406869"/>
              <a:gd name="connsiteY11" fmla="*/ 1049182 h 1210961"/>
              <a:gd name="connsiteX12" fmla="*/ 1288002 w 2406869"/>
              <a:gd name="connsiteY12" fmla="*/ 1038672 h 1210961"/>
              <a:gd name="connsiteX13" fmla="*/ 1183580 w 2406869"/>
              <a:gd name="connsiteY13" fmla="*/ 1210961 h 1210961"/>
              <a:gd name="connsiteX14" fmla="*/ 1052786 w 2406869"/>
              <a:gd name="connsiteY14" fmla="*/ 1038672 h 1210961"/>
              <a:gd name="connsiteX15" fmla="*/ 174867 w 2406869"/>
              <a:gd name="connsiteY15" fmla="*/ 1049182 h 1210961"/>
              <a:gd name="connsiteX16" fmla="*/ 0 w 2406869"/>
              <a:gd name="connsiteY16" fmla="*/ 874315 h 1210961"/>
              <a:gd name="connsiteX17" fmla="*/ 0 w 2406869"/>
              <a:gd name="connsiteY17" fmla="*/ 874318 h 1210961"/>
              <a:gd name="connsiteX18" fmla="*/ 0 w 2406869"/>
              <a:gd name="connsiteY18" fmla="*/ 612023 h 1210961"/>
              <a:gd name="connsiteX19" fmla="*/ 0 w 2406869"/>
              <a:gd name="connsiteY19" fmla="*/ 612023 h 1210961"/>
              <a:gd name="connsiteX20" fmla="*/ 0 w 2406869"/>
              <a:gd name="connsiteY20" fmla="*/ 174867 h 1210961"/>
              <a:gd name="connsiteX0" fmla="*/ 0 w 2406869"/>
              <a:gd name="connsiteY0" fmla="*/ 174867 h 1210961"/>
              <a:gd name="connsiteX1" fmla="*/ 174867 w 2406869"/>
              <a:gd name="connsiteY1" fmla="*/ 0 h 1210961"/>
              <a:gd name="connsiteX2" fmla="*/ 401145 w 2406869"/>
              <a:gd name="connsiteY2" fmla="*/ 0 h 1210961"/>
              <a:gd name="connsiteX3" fmla="*/ 401145 w 2406869"/>
              <a:gd name="connsiteY3" fmla="*/ 0 h 1210961"/>
              <a:gd name="connsiteX4" fmla="*/ 1002862 w 2406869"/>
              <a:gd name="connsiteY4" fmla="*/ 0 h 1210961"/>
              <a:gd name="connsiteX5" fmla="*/ 2232002 w 2406869"/>
              <a:gd name="connsiteY5" fmla="*/ 0 h 1210961"/>
              <a:gd name="connsiteX6" fmla="*/ 2406869 w 2406869"/>
              <a:gd name="connsiteY6" fmla="*/ 174867 h 1210961"/>
              <a:gd name="connsiteX7" fmla="*/ 2406869 w 2406869"/>
              <a:gd name="connsiteY7" fmla="*/ 612023 h 1210961"/>
              <a:gd name="connsiteX8" fmla="*/ 2406869 w 2406869"/>
              <a:gd name="connsiteY8" fmla="*/ 612023 h 1210961"/>
              <a:gd name="connsiteX9" fmla="*/ 2406869 w 2406869"/>
              <a:gd name="connsiteY9" fmla="*/ 874318 h 1210961"/>
              <a:gd name="connsiteX10" fmla="*/ 2406869 w 2406869"/>
              <a:gd name="connsiteY10" fmla="*/ 874315 h 1210961"/>
              <a:gd name="connsiteX11" fmla="*/ 2232002 w 2406869"/>
              <a:gd name="connsiteY11" fmla="*/ 1049182 h 1210961"/>
              <a:gd name="connsiteX12" fmla="*/ 1288002 w 2406869"/>
              <a:gd name="connsiteY12" fmla="*/ 1038672 h 1210961"/>
              <a:gd name="connsiteX13" fmla="*/ 1183580 w 2406869"/>
              <a:gd name="connsiteY13" fmla="*/ 1210961 h 1210961"/>
              <a:gd name="connsiteX14" fmla="*/ 1083500 w 2406869"/>
              <a:gd name="connsiteY14" fmla="*/ 1038672 h 1210961"/>
              <a:gd name="connsiteX15" fmla="*/ 174867 w 2406869"/>
              <a:gd name="connsiteY15" fmla="*/ 1049182 h 1210961"/>
              <a:gd name="connsiteX16" fmla="*/ 0 w 2406869"/>
              <a:gd name="connsiteY16" fmla="*/ 874315 h 1210961"/>
              <a:gd name="connsiteX17" fmla="*/ 0 w 2406869"/>
              <a:gd name="connsiteY17" fmla="*/ 874318 h 1210961"/>
              <a:gd name="connsiteX18" fmla="*/ 0 w 2406869"/>
              <a:gd name="connsiteY18" fmla="*/ 612023 h 1210961"/>
              <a:gd name="connsiteX19" fmla="*/ 0 w 2406869"/>
              <a:gd name="connsiteY19" fmla="*/ 612023 h 1210961"/>
              <a:gd name="connsiteX20" fmla="*/ 0 w 2406869"/>
              <a:gd name="connsiteY20" fmla="*/ 174867 h 1210961"/>
              <a:gd name="connsiteX0" fmla="*/ 0 w 2406869"/>
              <a:gd name="connsiteY0" fmla="*/ 174867 h 1210961"/>
              <a:gd name="connsiteX1" fmla="*/ 174867 w 2406869"/>
              <a:gd name="connsiteY1" fmla="*/ 0 h 1210961"/>
              <a:gd name="connsiteX2" fmla="*/ 401145 w 2406869"/>
              <a:gd name="connsiteY2" fmla="*/ 0 h 1210961"/>
              <a:gd name="connsiteX3" fmla="*/ 401145 w 2406869"/>
              <a:gd name="connsiteY3" fmla="*/ 0 h 1210961"/>
              <a:gd name="connsiteX4" fmla="*/ 1002862 w 2406869"/>
              <a:gd name="connsiteY4" fmla="*/ 0 h 1210961"/>
              <a:gd name="connsiteX5" fmla="*/ 2232002 w 2406869"/>
              <a:gd name="connsiteY5" fmla="*/ 0 h 1210961"/>
              <a:gd name="connsiteX6" fmla="*/ 2406869 w 2406869"/>
              <a:gd name="connsiteY6" fmla="*/ 174867 h 1210961"/>
              <a:gd name="connsiteX7" fmla="*/ 2406869 w 2406869"/>
              <a:gd name="connsiteY7" fmla="*/ 612023 h 1210961"/>
              <a:gd name="connsiteX8" fmla="*/ 2406869 w 2406869"/>
              <a:gd name="connsiteY8" fmla="*/ 612023 h 1210961"/>
              <a:gd name="connsiteX9" fmla="*/ 2406869 w 2406869"/>
              <a:gd name="connsiteY9" fmla="*/ 874318 h 1210961"/>
              <a:gd name="connsiteX10" fmla="*/ 2406869 w 2406869"/>
              <a:gd name="connsiteY10" fmla="*/ 874315 h 1210961"/>
              <a:gd name="connsiteX11" fmla="*/ 2232002 w 2406869"/>
              <a:gd name="connsiteY11" fmla="*/ 1049182 h 1210961"/>
              <a:gd name="connsiteX12" fmla="*/ 1288002 w 2406869"/>
              <a:gd name="connsiteY12" fmla="*/ 1069330 h 1210961"/>
              <a:gd name="connsiteX13" fmla="*/ 1183580 w 2406869"/>
              <a:gd name="connsiteY13" fmla="*/ 1210961 h 1210961"/>
              <a:gd name="connsiteX14" fmla="*/ 1083500 w 2406869"/>
              <a:gd name="connsiteY14" fmla="*/ 1038672 h 1210961"/>
              <a:gd name="connsiteX15" fmla="*/ 174867 w 2406869"/>
              <a:gd name="connsiteY15" fmla="*/ 1049182 h 1210961"/>
              <a:gd name="connsiteX16" fmla="*/ 0 w 2406869"/>
              <a:gd name="connsiteY16" fmla="*/ 874315 h 1210961"/>
              <a:gd name="connsiteX17" fmla="*/ 0 w 2406869"/>
              <a:gd name="connsiteY17" fmla="*/ 874318 h 1210961"/>
              <a:gd name="connsiteX18" fmla="*/ 0 w 2406869"/>
              <a:gd name="connsiteY18" fmla="*/ 612023 h 1210961"/>
              <a:gd name="connsiteX19" fmla="*/ 0 w 2406869"/>
              <a:gd name="connsiteY19" fmla="*/ 612023 h 1210961"/>
              <a:gd name="connsiteX20" fmla="*/ 0 w 2406869"/>
              <a:gd name="connsiteY20" fmla="*/ 174867 h 1210961"/>
              <a:gd name="connsiteX0" fmla="*/ 0 w 2406869"/>
              <a:gd name="connsiteY0" fmla="*/ 174867 h 1210961"/>
              <a:gd name="connsiteX1" fmla="*/ 174867 w 2406869"/>
              <a:gd name="connsiteY1" fmla="*/ 0 h 1210961"/>
              <a:gd name="connsiteX2" fmla="*/ 401145 w 2406869"/>
              <a:gd name="connsiteY2" fmla="*/ 0 h 1210961"/>
              <a:gd name="connsiteX3" fmla="*/ 401145 w 2406869"/>
              <a:gd name="connsiteY3" fmla="*/ 0 h 1210961"/>
              <a:gd name="connsiteX4" fmla="*/ 1002862 w 2406869"/>
              <a:gd name="connsiteY4" fmla="*/ 0 h 1210961"/>
              <a:gd name="connsiteX5" fmla="*/ 2232002 w 2406869"/>
              <a:gd name="connsiteY5" fmla="*/ 0 h 1210961"/>
              <a:gd name="connsiteX6" fmla="*/ 2406869 w 2406869"/>
              <a:gd name="connsiteY6" fmla="*/ 174867 h 1210961"/>
              <a:gd name="connsiteX7" fmla="*/ 2406869 w 2406869"/>
              <a:gd name="connsiteY7" fmla="*/ 612023 h 1210961"/>
              <a:gd name="connsiteX8" fmla="*/ 2406869 w 2406869"/>
              <a:gd name="connsiteY8" fmla="*/ 612023 h 1210961"/>
              <a:gd name="connsiteX9" fmla="*/ 2406869 w 2406869"/>
              <a:gd name="connsiteY9" fmla="*/ 874318 h 1210961"/>
              <a:gd name="connsiteX10" fmla="*/ 2406869 w 2406869"/>
              <a:gd name="connsiteY10" fmla="*/ 874315 h 1210961"/>
              <a:gd name="connsiteX11" fmla="*/ 2232002 w 2406869"/>
              <a:gd name="connsiteY11" fmla="*/ 1049182 h 1210961"/>
              <a:gd name="connsiteX12" fmla="*/ 1288002 w 2406869"/>
              <a:gd name="connsiteY12" fmla="*/ 1069330 h 1210961"/>
              <a:gd name="connsiteX13" fmla="*/ 1183580 w 2406869"/>
              <a:gd name="connsiteY13" fmla="*/ 1210961 h 1210961"/>
              <a:gd name="connsiteX14" fmla="*/ 1083500 w 2406869"/>
              <a:gd name="connsiteY14" fmla="*/ 1054001 h 1210961"/>
              <a:gd name="connsiteX15" fmla="*/ 174867 w 2406869"/>
              <a:gd name="connsiteY15" fmla="*/ 1049182 h 1210961"/>
              <a:gd name="connsiteX16" fmla="*/ 0 w 2406869"/>
              <a:gd name="connsiteY16" fmla="*/ 874315 h 1210961"/>
              <a:gd name="connsiteX17" fmla="*/ 0 w 2406869"/>
              <a:gd name="connsiteY17" fmla="*/ 874318 h 1210961"/>
              <a:gd name="connsiteX18" fmla="*/ 0 w 2406869"/>
              <a:gd name="connsiteY18" fmla="*/ 612023 h 1210961"/>
              <a:gd name="connsiteX19" fmla="*/ 0 w 2406869"/>
              <a:gd name="connsiteY19" fmla="*/ 612023 h 1210961"/>
              <a:gd name="connsiteX20" fmla="*/ 0 w 2406869"/>
              <a:gd name="connsiteY20" fmla="*/ 174867 h 1210961"/>
              <a:gd name="connsiteX0" fmla="*/ 0 w 2406869"/>
              <a:gd name="connsiteY0" fmla="*/ 174867 h 1164975"/>
              <a:gd name="connsiteX1" fmla="*/ 174867 w 2406869"/>
              <a:gd name="connsiteY1" fmla="*/ 0 h 1164975"/>
              <a:gd name="connsiteX2" fmla="*/ 401145 w 2406869"/>
              <a:gd name="connsiteY2" fmla="*/ 0 h 1164975"/>
              <a:gd name="connsiteX3" fmla="*/ 401145 w 2406869"/>
              <a:gd name="connsiteY3" fmla="*/ 0 h 1164975"/>
              <a:gd name="connsiteX4" fmla="*/ 1002862 w 2406869"/>
              <a:gd name="connsiteY4" fmla="*/ 0 h 1164975"/>
              <a:gd name="connsiteX5" fmla="*/ 2232002 w 2406869"/>
              <a:gd name="connsiteY5" fmla="*/ 0 h 1164975"/>
              <a:gd name="connsiteX6" fmla="*/ 2406869 w 2406869"/>
              <a:gd name="connsiteY6" fmla="*/ 174867 h 1164975"/>
              <a:gd name="connsiteX7" fmla="*/ 2406869 w 2406869"/>
              <a:gd name="connsiteY7" fmla="*/ 612023 h 1164975"/>
              <a:gd name="connsiteX8" fmla="*/ 2406869 w 2406869"/>
              <a:gd name="connsiteY8" fmla="*/ 612023 h 1164975"/>
              <a:gd name="connsiteX9" fmla="*/ 2406869 w 2406869"/>
              <a:gd name="connsiteY9" fmla="*/ 874318 h 1164975"/>
              <a:gd name="connsiteX10" fmla="*/ 2406869 w 2406869"/>
              <a:gd name="connsiteY10" fmla="*/ 874315 h 1164975"/>
              <a:gd name="connsiteX11" fmla="*/ 2232002 w 2406869"/>
              <a:gd name="connsiteY11" fmla="*/ 1049182 h 1164975"/>
              <a:gd name="connsiteX12" fmla="*/ 1288002 w 2406869"/>
              <a:gd name="connsiteY12" fmla="*/ 1069330 h 1164975"/>
              <a:gd name="connsiteX13" fmla="*/ 1193817 w 2406869"/>
              <a:gd name="connsiteY13" fmla="*/ 1164975 h 1164975"/>
              <a:gd name="connsiteX14" fmla="*/ 1083500 w 2406869"/>
              <a:gd name="connsiteY14" fmla="*/ 1054001 h 1164975"/>
              <a:gd name="connsiteX15" fmla="*/ 174867 w 2406869"/>
              <a:gd name="connsiteY15" fmla="*/ 1049182 h 1164975"/>
              <a:gd name="connsiteX16" fmla="*/ 0 w 2406869"/>
              <a:gd name="connsiteY16" fmla="*/ 874315 h 1164975"/>
              <a:gd name="connsiteX17" fmla="*/ 0 w 2406869"/>
              <a:gd name="connsiteY17" fmla="*/ 874318 h 1164975"/>
              <a:gd name="connsiteX18" fmla="*/ 0 w 2406869"/>
              <a:gd name="connsiteY18" fmla="*/ 612023 h 1164975"/>
              <a:gd name="connsiteX19" fmla="*/ 0 w 2406869"/>
              <a:gd name="connsiteY19" fmla="*/ 612023 h 1164975"/>
              <a:gd name="connsiteX20" fmla="*/ 0 w 2406869"/>
              <a:gd name="connsiteY20" fmla="*/ 174867 h 116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06869" h="1164975">
                <a:moveTo>
                  <a:pt x="0" y="174867"/>
                </a:moveTo>
                <a:cubicBezTo>
                  <a:pt x="0" y="78291"/>
                  <a:pt x="78291" y="0"/>
                  <a:pt x="174867" y="0"/>
                </a:cubicBezTo>
                <a:lnTo>
                  <a:pt x="401145" y="0"/>
                </a:lnTo>
                <a:lnTo>
                  <a:pt x="401145" y="0"/>
                </a:lnTo>
                <a:lnTo>
                  <a:pt x="1002862" y="0"/>
                </a:lnTo>
                <a:lnTo>
                  <a:pt x="2232002" y="0"/>
                </a:lnTo>
                <a:cubicBezTo>
                  <a:pt x="2328578" y="0"/>
                  <a:pt x="2406869" y="78291"/>
                  <a:pt x="2406869" y="174867"/>
                </a:cubicBezTo>
                <a:lnTo>
                  <a:pt x="2406869" y="612023"/>
                </a:lnTo>
                <a:lnTo>
                  <a:pt x="2406869" y="612023"/>
                </a:lnTo>
                <a:lnTo>
                  <a:pt x="2406869" y="874318"/>
                </a:lnTo>
                <a:lnTo>
                  <a:pt x="2406869" y="874315"/>
                </a:lnTo>
                <a:cubicBezTo>
                  <a:pt x="2406869" y="970891"/>
                  <a:pt x="2328578" y="1049182"/>
                  <a:pt x="2232002" y="1049182"/>
                </a:cubicBezTo>
                <a:lnTo>
                  <a:pt x="1288002" y="1069330"/>
                </a:lnTo>
                <a:lnTo>
                  <a:pt x="1193817" y="1164975"/>
                </a:lnTo>
                <a:lnTo>
                  <a:pt x="1083500" y="1054001"/>
                </a:lnTo>
                <a:lnTo>
                  <a:pt x="174867" y="1049182"/>
                </a:lnTo>
                <a:cubicBezTo>
                  <a:pt x="78291" y="1049182"/>
                  <a:pt x="0" y="970891"/>
                  <a:pt x="0" y="874315"/>
                </a:cubicBezTo>
                <a:lnTo>
                  <a:pt x="0" y="874318"/>
                </a:lnTo>
                <a:lnTo>
                  <a:pt x="0" y="612023"/>
                </a:lnTo>
                <a:lnTo>
                  <a:pt x="0" y="612023"/>
                </a:lnTo>
                <a:lnTo>
                  <a:pt x="0" y="174867"/>
                </a:lnTo>
                <a:close/>
              </a:path>
            </a:pathLst>
          </a:custGeom>
          <a:solidFill>
            <a:srgbClr val="004636"/>
          </a:solidFill>
          <a:ln>
            <a:solidFill>
              <a:srgbClr val="004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54000" bIns="108000" rtlCol="0" anchor="t" anchorCtr="0"/>
          <a:lstStyle/>
          <a:p>
            <a:pPr defTabSz="1371600">
              <a:defRPr/>
            </a:pPr>
            <a:r>
              <a:rPr lang="en-GB" sz="3000" b="1">
                <a:solidFill>
                  <a:prstClr val="white"/>
                </a:solidFill>
                <a:latin typeface="Panton" panose="00000500000000000000" pitchFamily="50" charset="0"/>
              </a:rPr>
              <a:t>  </a:t>
            </a:r>
            <a:r>
              <a:rPr lang="en-GB" sz="2700" b="1">
                <a:solidFill>
                  <a:prstClr val="white"/>
                </a:solidFill>
                <a:latin typeface="Panton" panose="00000500000000000000" pitchFamily="50" charset="0"/>
              </a:rPr>
              <a:t>The Big Lunch: at a glance..</a:t>
            </a:r>
          </a:p>
          <a:p>
            <a:pPr defTabSz="1371600">
              <a:defRPr/>
            </a:pPr>
            <a:endParaRPr lang="en-GB" sz="1200" b="1">
              <a:solidFill>
                <a:prstClr val="white"/>
              </a:solidFill>
              <a:latin typeface="Panton" panose="00000500000000000000" pitchFamily="50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2026: 18</a:t>
            </a:r>
            <a:r>
              <a:rPr lang="en-GB" sz="2700" baseline="30000">
                <a:solidFill>
                  <a:prstClr val="white"/>
                </a:solidFill>
                <a:latin typeface="Panton" panose="00000500000000000000" pitchFamily="50" charset="0"/>
              </a:rPr>
              <a:t>th</a:t>
            </a: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 year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10m participants in 2025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Sharing friendship, food &amp; fun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Free digital pack for organisers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B4B5ED-1485-43F1-A051-313E81AE22B5}"/>
              </a:ext>
            </a:extLst>
          </p:cNvPr>
          <p:cNvSpPr/>
          <p:nvPr/>
        </p:nvSpPr>
        <p:spPr>
          <a:xfrm>
            <a:off x="12184664" y="237744"/>
            <a:ext cx="5704641" cy="2527443"/>
          </a:xfrm>
          <a:prstGeom prst="roundRect">
            <a:avLst/>
          </a:prstGeom>
          <a:solidFill>
            <a:srgbClr val="004636"/>
          </a:solidFill>
          <a:ln>
            <a:solidFill>
              <a:srgbClr val="004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54000" rIns="54000" bIns="54000" rtlCol="0" anchor="ctr"/>
          <a:lstStyle/>
          <a:p>
            <a:pPr algn="ctr" defTabSz="1371600"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Over </a:t>
            </a:r>
            <a:r>
              <a:rPr lang="en-GB" sz="2700" b="1">
                <a:solidFill>
                  <a:prstClr val="white"/>
                </a:solidFill>
                <a:latin typeface="Panton" panose="00000500000000000000" pitchFamily="50" charset="0"/>
              </a:rPr>
              <a:t>600,000 </a:t>
            </a: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people </a:t>
            </a:r>
            <a:r>
              <a:rPr lang="en-GB" sz="2700" b="1">
                <a:solidFill>
                  <a:prstClr val="white"/>
                </a:solidFill>
                <a:latin typeface="Panton" panose="00000500000000000000" pitchFamily="50" charset="0"/>
              </a:rPr>
              <a:t>VOLUNTEERED </a:t>
            </a:r>
          </a:p>
          <a:p>
            <a:pPr algn="ctr" defTabSz="1371600"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their time to organise </a:t>
            </a:r>
            <a:r>
              <a:rPr lang="en-GB" sz="2700">
                <a:solidFill>
                  <a:prstClr val="white"/>
                </a:solidFill>
                <a:latin typeface="Panton"/>
              </a:rPr>
              <a:t>Big Lunches in 2025 &amp; over £10m was raised for good causes</a:t>
            </a:r>
            <a:endParaRPr lang="en-GB" sz="2700">
              <a:solidFill>
                <a:prstClr val="white"/>
              </a:solidFill>
              <a:latin typeface="Panton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D794E-0CD1-46EF-AED4-1F731BB2BE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580"/>
          <a:stretch/>
        </p:blipFill>
        <p:spPr>
          <a:xfrm>
            <a:off x="7741079" y="8608586"/>
            <a:ext cx="3170078" cy="15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39230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8F3860-A709-4322-9376-6F928ECD1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4794">
            <a:off x="8472371" y="-1952940"/>
            <a:ext cx="10041311" cy="91103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11A415-D2B3-4617-899B-FB5E914DD1AB}"/>
              </a:ext>
            </a:extLst>
          </p:cNvPr>
          <p:cNvSpPr txBox="1"/>
          <p:nvPr/>
        </p:nvSpPr>
        <p:spPr>
          <a:xfrm>
            <a:off x="705479" y="2238395"/>
            <a:ext cx="15472181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defRPr/>
            </a:pPr>
            <a:r>
              <a:rPr lang="en-GB" sz="4800" b="1">
                <a:solidFill>
                  <a:srgbClr val="006666"/>
                </a:solidFill>
                <a:latin typeface="Panton SemiBold" panose="00000600000000000000" pitchFamily="50" charset="0"/>
              </a:rPr>
              <a:t>Over 10M participants took part in 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3A4D43-41E5-46CD-ACFC-AD78EBCD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" y="3657057"/>
            <a:ext cx="5787690" cy="4913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A23D4F-5069-47ED-98A7-969554679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2" r="948" b="6077"/>
          <a:stretch/>
        </p:blipFill>
        <p:spPr>
          <a:xfrm>
            <a:off x="6003764" y="3614154"/>
            <a:ext cx="6320336" cy="3071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90308-B711-FAE5-9157-D37ADF78E640}"/>
              </a:ext>
            </a:extLst>
          </p:cNvPr>
          <p:cNvSpPr txBox="1"/>
          <p:nvPr/>
        </p:nvSpPr>
        <p:spPr>
          <a:xfrm>
            <a:off x="705478" y="553973"/>
            <a:ext cx="15472181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defRPr/>
            </a:pPr>
            <a:r>
              <a:rPr lang="en-GB" sz="4800" b="1">
                <a:solidFill>
                  <a:srgbClr val="006666"/>
                </a:solidFill>
                <a:latin typeface="Panton SemiBold" panose="00000600000000000000" pitchFamily="50" charset="0"/>
              </a:rPr>
              <a:t>The Big Lunch</a:t>
            </a:r>
            <a:endParaRPr lang="en-US" sz="4800">
              <a:solidFill>
                <a:prstClr val="black"/>
              </a:solidFill>
              <a:latin typeface="Panton SemiBold" panose="00000600000000000000" pitchFamily="50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7E1876-320B-4406-A358-183713F9F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853" y="3650186"/>
            <a:ext cx="5770751" cy="4980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931D48-505D-4240-9D14-164DC53899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4" t="1682" r="2976" b="3441"/>
          <a:stretch/>
        </p:blipFill>
        <p:spPr>
          <a:xfrm>
            <a:off x="5810558" y="6977368"/>
            <a:ext cx="6751655" cy="3111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C80DB2-4A82-4225-89C4-3E5CA598B2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5818" y="30416"/>
            <a:ext cx="3336824" cy="17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5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2E9A9D-A855-4115-BF99-68D0D1EA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701153"/>
            <a:ext cx="18751482" cy="13192170"/>
          </a:xfrm>
          <a:prstGeom prst="rect">
            <a:avLst/>
          </a:prstGeom>
        </p:spPr>
      </p:pic>
      <p:sp>
        <p:nvSpPr>
          <p:cNvPr id="15" name="Speech Bubble: Rectangle with Corners Rounded 30">
            <a:extLst>
              <a:ext uri="{FF2B5EF4-FFF2-40B4-BE49-F238E27FC236}">
                <a16:creationId xmlns:a16="http://schemas.microsoft.com/office/drawing/2014/main" id="{55B33A78-3467-4C00-9EA2-D8C940E4A86A}"/>
              </a:ext>
            </a:extLst>
          </p:cNvPr>
          <p:cNvSpPr/>
          <p:nvPr/>
        </p:nvSpPr>
        <p:spPr>
          <a:xfrm>
            <a:off x="377658" y="417480"/>
            <a:ext cx="6918492" cy="2915829"/>
          </a:xfrm>
          <a:prstGeom prst="roundRect">
            <a:avLst/>
          </a:prstGeom>
          <a:solidFill>
            <a:srgbClr val="0046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54000" bIns="108000" rtlCol="0" anchor="t" anchorCtr="0"/>
          <a:lstStyle/>
          <a:p>
            <a:pPr defTabSz="1371600">
              <a:defRPr/>
            </a:pPr>
            <a:r>
              <a:rPr lang="en-GB" sz="2400" b="1">
                <a:solidFill>
                  <a:prstClr val="white"/>
                </a:solidFill>
                <a:latin typeface="Panton" panose="00000500000000000000" pitchFamily="50" charset="0"/>
              </a:rPr>
              <a:t>     </a:t>
            </a:r>
            <a:r>
              <a:rPr lang="en-GB" sz="2700" b="1">
                <a:solidFill>
                  <a:prstClr val="white"/>
                </a:solidFill>
                <a:latin typeface="Panton" panose="00000500000000000000" pitchFamily="50" charset="0"/>
              </a:rPr>
              <a:t>The Big Help Out: at a glance..</a:t>
            </a:r>
          </a:p>
          <a:p>
            <a:pPr defTabSz="1371600">
              <a:defRPr/>
            </a:pPr>
            <a:endParaRPr lang="en-GB" sz="1200" b="1">
              <a:solidFill>
                <a:prstClr val="white"/>
              </a:solidFill>
              <a:latin typeface="Panton" panose="00000500000000000000" pitchFamily="50" charset="0"/>
            </a:endParaRPr>
          </a:p>
          <a:p>
            <a:pPr marL="295275" indent="-29527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2026: </a:t>
            </a:r>
            <a:r>
              <a:rPr lang="en-GB" sz="2700" b="1">
                <a:solidFill>
                  <a:prstClr val="white"/>
                </a:solidFill>
                <a:latin typeface="Panton" panose="00000500000000000000" pitchFamily="50" charset="0"/>
              </a:rPr>
              <a:t>3rd year </a:t>
            </a: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(Ran in 2023 &amp; 2024)</a:t>
            </a:r>
          </a:p>
          <a:p>
            <a:pPr marL="295275" indent="-29527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6.5m took part / were engaged in 2024</a:t>
            </a:r>
          </a:p>
          <a:p>
            <a:pPr marL="295275" indent="-29527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Invitation to have a go at volunteering</a:t>
            </a:r>
          </a:p>
          <a:p>
            <a:pPr marL="295275" indent="-295275" defTabSz="1371600">
              <a:buFont typeface="Arial" panose="020B0604020202020204" pitchFamily="34" charset="0"/>
              <a:buChar char="•"/>
              <a:defRPr/>
            </a:pPr>
            <a:r>
              <a:rPr lang="en-GB" sz="2700">
                <a:solidFill>
                  <a:prstClr val="white"/>
                </a:solidFill>
                <a:latin typeface="Panton" panose="00000500000000000000" pitchFamily="50" charset="0"/>
              </a:rPr>
              <a:t>Easy access platform to find ways to take part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02DEF7-DDEC-4930-AD72-2E90A34A52DD}"/>
              </a:ext>
            </a:extLst>
          </p:cNvPr>
          <p:cNvSpPr/>
          <p:nvPr/>
        </p:nvSpPr>
        <p:spPr>
          <a:xfrm>
            <a:off x="12328720" y="417480"/>
            <a:ext cx="5650835" cy="2915829"/>
          </a:xfrm>
          <a:prstGeom prst="roundRect">
            <a:avLst/>
          </a:prstGeom>
          <a:solidFill>
            <a:srgbClr val="00463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54000" rIns="54000" bIns="54000" rtlCol="0" anchor="ctr"/>
          <a:lstStyle/>
          <a:p>
            <a:pPr algn="ctr" defTabSz="1371600">
              <a:defRPr/>
            </a:pPr>
            <a:r>
              <a:rPr lang="en-GB" sz="2700">
                <a:solidFill>
                  <a:prstClr val="white"/>
                </a:solidFill>
                <a:latin typeface="Panton"/>
                <a:ea typeface="Calibri"/>
                <a:cs typeface="Calibri"/>
              </a:rPr>
              <a:t>Developed to </a:t>
            </a:r>
            <a:r>
              <a:rPr lang="en-GB" sz="2700" b="1">
                <a:solidFill>
                  <a:prstClr val="white"/>
                </a:solidFill>
                <a:latin typeface="Panton"/>
                <a:ea typeface="Calibri"/>
                <a:cs typeface="Calibri"/>
              </a:rPr>
              <a:t>raise profile </a:t>
            </a:r>
            <a:r>
              <a:rPr lang="en-GB" sz="2700">
                <a:solidFill>
                  <a:prstClr val="white"/>
                </a:solidFill>
                <a:latin typeface="Panton"/>
                <a:ea typeface="Calibri"/>
                <a:cs typeface="Calibri"/>
              </a:rPr>
              <a:t>of volunteering and the </a:t>
            </a:r>
            <a:r>
              <a:rPr lang="en-GB" sz="2700" b="1">
                <a:solidFill>
                  <a:prstClr val="white"/>
                </a:solidFill>
                <a:latin typeface="Panton"/>
                <a:ea typeface="Calibri"/>
                <a:cs typeface="Calibri"/>
              </a:rPr>
              <a:t>benefits it brings, inspiring new people to try volunteering, </a:t>
            </a:r>
            <a:r>
              <a:rPr lang="en-GB" sz="2700">
                <a:solidFill>
                  <a:prstClr val="white"/>
                </a:solidFill>
                <a:latin typeface="Panton"/>
                <a:ea typeface="Calibri"/>
                <a:cs typeface="Calibri"/>
              </a:rPr>
              <a:t>increasing engagement and participation in volunteering across the UK. </a:t>
            </a: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761B101A-C2D8-CCFD-D2C7-AE560B86AE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720"/>
          <a:stretch>
            <a:fillRect/>
          </a:stretch>
        </p:blipFill>
        <p:spPr>
          <a:xfrm>
            <a:off x="15061285" y="8115300"/>
            <a:ext cx="3675327" cy="281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050D-605A-48E9-9865-1A4C7F6D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63" y="347162"/>
            <a:ext cx="15773400" cy="1988345"/>
          </a:xfrm>
        </p:spPr>
        <p:txBody>
          <a:bodyPr>
            <a:normAutofit/>
          </a:bodyPr>
          <a:lstStyle/>
          <a:p>
            <a:r>
              <a:rPr lang="en-GB" sz="4800" dirty="0"/>
              <a:t>The Big Help Out 2024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48D5CF-D211-456C-8FBA-73E4F39F2A44}"/>
              </a:ext>
            </a:extLst>
          </p:cNvPr>
          <p:cNvSpPr/>
          <p:nvPr/>
        </p:nvSpPr>
        <p:spPr>
          <a:xfrm>
            <a:off x="10155135" y="3215673"/>
            <a:ext cx="8130012" cy="792264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74" r="-54246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365DE3-2936-4BB3-AE3E-5F88063734FB}"/>
              </a:ext>
            </a:extLst>
          </p:cNvPr>
          <p:cNvSpPr/>
          <p:nvPr/>
        </p:nvSpPr>
        <p:spPr>
          <a:xfrm>
            <a:off x="14811098" y="-3380"/>
            <a:ext cx="3469332" cy="347816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4F14D8-AA8E-4A48-AEF5-AAFBA0F43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215" y="2048427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Millions of people engaged and took part: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89422-353D-42B3-9402-8D1D98F64F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16" y="3017585"/>
            <a:ext cx="7592735" cy="6817965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BD9B191A-A5DD-01D7-2AAC-F948EDF0781F}"/>
              </a:ext>
            </a:extLst>
          </p:cNvPr>
          <p:cNvSpPr/>
          <p:nvPr/>
        </p:nvSpPr>
        <p:spPr>
          <a:xfrm rot="1458712">
            <a:off x="9787267" y="524852"/>
            <a:ext cx="3047153" cy="3047153"/>
          </a:xfrm>
          <a:custGeom>
            <a:avLst/>
            <a:gdLst/>
            <a:ahLst/>
            <a:cxnLst/>
            <a:rect l="l" t="t" r="r" b="b"/>
            <a:pathLst>
              <a:path w="2031435" h="2031435">
                <a:moveTo>
                  <a:pt x="0" y="0"/>
                </a:moveTo>
                <a:lnTo>
                  <a:pt x="2031436" y="0"/>
                </a:lnTo>
                <a:lnTo>
                  <a:pt x="2031436" y="2031435"/>
                </a:lnTo>
                <a:lnTo>
                  <a:pt x="0" y="2031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371600"/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340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3E3C6-0A0E-A678-7197-A8CFA3DB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F850B-2366-EF03-A467-13895F37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63" y="260624"/>
            <a:ext cx="15773400" cy="1988345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Panton"/>
              </a:rPr>
              <a:t>Now all coming together for 2026…</a:t>
            </a:r>
            <a:endParaRPr lang="en-US" sz="4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70802E-B02E-139B-BD2F-F21962D7C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30843"/>
            <a:ext cx="16701837" cy="7384257"/>
          </a:xfrm>
        </p:spPr>
        <p:txBody>
          <a:bodyPr vert="horz" lIns="137160" tIns="68580" rIns="137160" bIns="6858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b="1" dirty="0">
              <a:latin typeface="Panton"/>
            </a:endParaRPr>
          </a:p>
          <a:p>
            <a:pPr marL="0" indent="0">
              <a:buNone/>
            </a:pPr>
            <a:endParaRPr lang="en-GB" b="1" dirty="0">
              <a:latin typeface="Panton"/>
            </a:endParaRPr>
          </a:p>
          <a:p>
            <a:pPr marL="0" indent="0">
              <a:buNone/>
            </a:pPr>
            <a:endParaRPr lang="en-GB" b="1" dirty="0">
              <a:latin typeface="Panton"/>
            </a:endParaRPr>
          </a:p>
          <a:p>
            <a:pPr marL="0" indent="0">
              <a:buNone/>
            </a:pPr>
            <a:endParaRPr lang="en-GB" b="1" dirty="0">
              <a:latin typeface="Panton"/>
            </a:endParaRPr>
          </a:p>
          <a:p>
            <a:pPr marL="0" indent="0" algn="ctr">
              <a:buNone/>
            </a:pPr>
            <a:endParaRPr lang="en-GB" sz="2100" b="1" dirty="0">
              <a:latin typeface="Panton"/>
            </a:endParaRPr>
          </a:p>
          <a:p>
            <a:pPr marL="0" indent="0" algn="ctr">
              <a:buNone/>
            </a:pPr>
            <a:r>
              <a:rPr lang="en-GB" sz="5400" b="1" dirty="0">
                <a:latin typeface="Panton"/>
              </a:rPr>
              <a:t>5-8 June 2026</a:t>
            </a:r>
            <a:endParaRPr lang="en-GB" dirty="0">
              <a:latin typeface="Panton"/>
            </a:endParaRPr>
          </a:p>
          <a:p>
            <a:pPr marL="0" indent="0" algn="ctr">
              <a:buNone/>
            </a:pPr>
            <a:r>
              <a:rPr lang="en-GB" dirty="0">
                <a:latin typeface="Panton"/>
              </a:rPr>
              <a:t>Within the Month of Community, and at the end of Volunteers Week for one big do...</a:t>
            </a:r>
            <a:endParaRPr lang="en-GB" dirty="0"/>
          </a:p>
          <a:p>
            <a:pPr marL="0" indent="0" algn="ctr">
              <a:buNone/>
            </a:pPr>
            <a:endParaRPr lang="en-GB" dirty="0">
              <a:latin typeface="Panton"/>
              <a:cs typeface="Segoe U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latin typeface="Panton"/>
                <a:cs typeface="Segoe UI"/>
              </a:rPr>
              <a:t>The Big Lunch and The Big Help Out are teaming up on 5-8 June and everyone’s invited!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latin typeface="Panton"/>
                <a:cs typeface="Segoe UI"/>
              </a:rPr>
              <a:t>It’s one big do - a chance to eat, meet and lend a hand locally in the UK’s biggest celebration of community. 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latin typeface="Panton"/>
                <a:cs typeface="Segoe UI"/>
              </a:rPr>
              <a:t>Big or small, what you do is up to you – a BBQ with the neighbours, a local litter pick or helping a good cause for the day - we can all do something! </a:t>
            </a:r>
            <a:endParaRPr lang="en-US" sz="2700" dirty="0">
              <a:latin typeface="Panton"/>
              <a:cs typeface="Segoe U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700" dirty="0">
              <a:latin typeface="Panton"/>
              <a:cs typeface="Segoe U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700" dirty="0">
              <a:latin typeface="Panton"/>
              <a:cs typeface="Segoe U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latin typeface="Panton"/>
                <a:cs typeface="Segoe UI"/>
              </a:rPr>
              <a:t>It’s easy, it’s fun and it’s for everyone - so what will </a:t>
            </a:r>
            <a:r>
              <a:rPr lang="en-GB" sz="2700" i="1" dirty="0">
                <a:latin typeface="Panton"/>
                <a:cs typeface="Segoe UI"/>
              </a:rPr>
              <a:t>you</a:t>
            </a:r>
            <a:r>
              <a:rPr lang="en-GB" sz="2700" dirty="0">
                <a:latin typeface="Panton"/>
                <a:cs typeface="Segoe UI"/>
              </a:rPr>
              <a:t> do…?  Find ideas at TheBigDo.com</a:t>
            </a:r>
            <a:endParaRPr lang="en-GB" dirty="0">
              <a:latin typeface="Panton"/>
            </a:endParaRPr>
          </a:p>
          <a:p>
            <a:pPr marL="0" indent="0" algn="ctr">
              <a:buNone/>
            </a:pPr>
            <a:endParaRPr lang="en-GB" dirty="0">
              <a:latin typeface="Panton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green and blue logo&#10;&#10;AI-generated content may be incorrect.">
            <a:extLst>
              <a:ext uri="{FF2B5EF4-FFF2-40B4-BE49-F238E27FC236}">
                <a16:creationId xmlns:a16="http://schemas.microsoft.com/office/drawing/2014/main" id="{E7E66887-2857-A8F1-731E-41277E247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36" y="1690038"/>
            <a:ext cx="8216881" cy="2732525"/>
          </a:xfrm>
          <a:prstGeom prst="rect">
            <a:avLst/>
          </a:prstGeom>
        </p:spPr>
      </p:pic>
      <p:pic>
        <p:nvPicPr>
          <p:cNvPr id="3" name="Picture 2" descr="A green circle with white text and white text&#10;&#10;AI-generated content may be incorrect.">
            <a:extLst>
              <a:ext uri="{FF2B5EF4-FFF2-40B4-BE49-F238E27FC236}">
                <a16:creationId xmlns:a16="http://schemas.microsoft.com/office/drawing/2014/main" id="{A01ABDB0-A918-EFB2-DBC5-A11A48D8F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7465" y="2007041"/>
            <a:ext cx="2317061" cy="239229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E9857E9C-FA09-11E9-EB18-38E3D86D32F7}"/>
              </a:ext>
            </a:extLst>
          </p:cNvPr>
          <p:cNvSpPr/>
          <p:nvPr/>
        </p:nvSpPr>
        <p:spPr>
          <a:xfrm>
            <a:off x="3062680" y="2274983"/>
            <a:ext cx="2799954" cy="1562633"/>
          </a:xfrm>
          <a:custGeom>
            <a:avLst/>
            <a:gdLst/>
            <a:ahLst/>
            <a:cxnLst/>
            <a:rect l="l" t="t" r="r" b="b"/>
            <a:pathLst>
              <a:path w="5245379" h="2244816">
                <a:moveTo>
                  <a:pt x="0" y="0"/>
                </a:moveTo>
                <a:lnTo>
                  <a:pt x="5245378" y="0"/>
                </a:lnTo>
                <a:lnTo>
                  <a:pt x="5245378" y="2244815"/>
                </a:lnTo>
                <a:lnTo>
                  <a:pt x="0" y="2244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/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5D245FC-34A7-A80E-22E9-B95AA94DA4AC}"/>
              </a:ext>
            </a:extLst>
          </p:cNvPr>
          <p:cNvSpPr/>
          <p:nvPr/>
        </p:nvSpPr>
        <p:spPr>
          <a:xfrm rot="1458712">
            <a:off x="316565" y="8184632"/>
            <a:ext cx="1881605" cy="1949777"/>
          </a:xfrm>
          <a:custGeom>
            <a:avLst/>
            <a:gdLst/>
            <a:ahLst/>
            <a:cxnLst/>
            <a:rect l="l" t="t" r="r" b="b"/>
            <a:pathLst>
              <a:path w="2031435" h="2031435">
                <a:moveTo>
                  <a:pt x="0" y="0"/>
                </a:moveTo>
                <a:lnTo>
                  <a:pt x="2031436" y="0"/>
                </a:lnTo>
                <a:lnTo>
                  <a:pt x="2031436" y="2031435"/>
                </a:lnTo>
                <a:lnTo>
                  <a:pt x="0" y="2031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371600"/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086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2FBF-956E-4323-8E48-D5FCD54C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85" y="27383"/>
            <a:ext cx="15773400" cy="1988345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5A65"/>
                </a:solidFill>
                <a:latin typeface="Panton SemiBold"/>
              </a:rPr>
              <a:t>Campaign 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FF86-39F1-4B0F-8BF9-BC621B44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015726"/>
            <a:ext cx="15773400" cy="7802042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The Big Lunch and The Big Help Out are coming together for one big do!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Not the fancy-</a:t>
            </a:r>
            <a:r>
              <a:rPr lang="en-GB" sz="2700" dirty="0" err="1">
                <a:solidFill>
                  <a:srgbClr val="005A65"/>
                </a:solidFill>
                <a:latin typeface="Panton SemiBold" panose="00000600000000000000" pitchFamily="50" charset="0"/>
              </a:rPr>
              <a:t>pantsy</a:t>
            </a: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 kind, 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the feel-good kind,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Where everyone’s invited to </a:t>
            </a:r>
            <a:r>
              <a:rPr lang="en-GB" sz="2700" i="1" dirty="0">
                <a:solidFill>
                  <a:srgbClr val="005A65"/>
                </a:solidFill>
                <a:latin typeface="Panton SemiBold" panose="00000600000000000000" pitchFamily="50" charset="0"/>
              </a:rPr>
              <a:t>do</a:t>
            </a: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 something.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 picky bits,</a:t>
            </a:r>
            <a:r>
              <a:rPr lang="en-US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 litter picks. </a:t>
            </a:r>
            <a:r>
              <a:rPr lang="en-US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 talking and tea, 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 helping – locally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 sandwich spreads, </a:t>
            </a:r>
            <a:b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</a:b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 sweeping sheds. </a:t>
            </a:r>
            <a:endParaRPr lang="en-US" sz="2400" b="1" dirty="0">
              <a:solidFill>
                <a:srgbClr val="005A65"/>
              </a:solidFill>
              <a:latin typeface="Panton SemiBold" panose="00000600000000000000" pitchFamily="50" charset="0"/>
            </a:endParaRP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 making connections, 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 charity collections 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Some will do food and fun, </a:t>
            </a:r>
            <a:r>
              <a:rPr lang="en-US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And some will do getting things done.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2700" dirty="0">
              <a:solidFill>
                <a:srgbClr val="005A65"/>
              </a:solidFill>
              <a:latin typeface="Panton SemiBold" panose="00000600000000000000" pitchFamily="50" charset="0"/>
            </a:endParaRP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From sharing friendship and food at The Big Lunch, 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to lending a hand with The Big Help Out,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when we all come together, 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every pocket-sized act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 </a:t>
            </a:r>
            <a:r>
              <a:rPr lang="en-GB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can have super-sized impact. </a:t>
            </a: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</a:p>
          <a:p>
            <a:pPr marL="0" indent="0" algn="ctr" fontAlgn="base">
              <a:buNone/>
            </a:pPr>
            <a:r>
              <a:rPr lang="en-GB" sz="36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So, what will </a:t>
            </a:r>
            <a:r>
              <a:rPr lang="en-GB" sz="3600" b="1" i="1" dirty="0">
                <a:solidFill>
                  <a:srgbClr val="005A65"/>
                </a:solidFill>
                <a:latin typeface="Panton SemiBold" panose="00000600000000000000" pitchFamily="50" charset="0"/>
              </a:rPr>
              <a:t>you</a:t>
            </a:r>
            <a:r>
              <a:rPr lang="en-GB" sz="3600" b="1" dirty="0">
                <a:solidFill>
                  <a:srgbClr val="005A65"/>
                </a:solidFill>
                <a:latin typeface="Panton SemiBold" panose="00000600000000000000" pitchFamily="50" charset="0"/>
              </a:rPr>
              <a:t> do? Find out more at: thebigdo.com</a:t>
            </a:r>
            <a:r>
              <a:rPr lang="en-US" sz="3600" dirty="0">
                <a:solidFill>
                  <a:srgbClr val="005A65"/>
                </a:solidFill>
                <a:latin typeface="Panton SemiBold" panose="00000600000000000000" pitchFamily="50" charset="0"/>
              </a:rPr>
              <a:t>​</a:t>
            </a:r>
            <a:endParaRPr lang="en-GB" sz="3600" dirty="0">
              <a:solidFill>
                <a:srgbClr val="005A65"/>
              </a:solidFill>
              <a:latin typeface="Panton SemiBold" panose="00000600000000000000" pitchFamily="50" charset="0"/>
            </a:endParaRPr>
          </a:p>
        </p:txBody>
      </p:sp>
      <p:pic>
        <p:nvPicPr>
          <p:cNvPr id="8" name="Picture 7" descr="A green and blue logo&#10;&#10;AI-generated content may be incorrect.">
            <a:extLst>
              <a:ext uri="{FF2B5EF4-FFF2-40B4-BE49-F238E27FC236}">
                <a16:creationId xmlns:a16="http://schemas.microsoft.com/office/drawing/2014/main" id="{5FD89239-FCDE-B130-FF0C-90F2DC89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5" y="5893"/>
            <a:ext cx="5082267" cy="17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8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78512">
            <a:off x="8646290" y="-1602912"/>
            <a:ext cx="3162983" cy="2360710"/>
          </a:xfrm>
          <a:custGeom>
            <a:avLst/>
            <a:gdLst/>
            <a:ahLst/>
            <a:cxnLst/>
            <a:rect l="l" t="t" r="r" b="b"/>
            <a:pathLst>
              <a:path w="3162983" h="2360710">
                <a:moveTo>
                  <a:pt x="0" y="0"/>
                </a:moveTo>
                <a:lnTo>
                  <a:pt x="3162983" y="0"/>
                </a:lnTo>
                <a:lnTo>
                  <a:pt x="3162983" y="2360710"/>
                </a:lnTo>
                <a:lnTo>
                  <a:pt x="0" y="2360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510057">
            <a:off x="-1294266" y="6740263"/>
            <a:ext cx="3011942" cy="2247980"/>
          </a:xfrm>
          <a:custGeom>
            <a:avLst/>
            <a:gdLst/>
            <a:ahLst/>
            <a:cxnLst/>
            <a:rect l="l" t="t" r="r" b="b"/>
            <a:pathLst>
              <a:path w="3011942" h="2247980">
                <a:moveTo>
                  <a:pt x="0" y="0"/>
                </a:moveTo>
                <a:lnTo>
                  <a:pt x="3011943" y="0"/>
                </a:lnTo>
                <a:lnTo>
                  <a:pt x="3011943" y="2247980"/>
                </a:lnTo>
                <a:lnTo>
                  <a:pt x="0" y="224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882471">
            <a:off x="16909443" y="2593669"/>
            <a:ext cx="3137862" cy="2341961"/>
          </a:xfrm>
          <a:custGeom>
            <a:avLst/>
            <a:gdLst/>
            <a:ahLst/>
            <a:cxnLst/>
            <a:rect l="l" t="t" r="r" b="b"/>
            <a:pathLst>
              <a:path w="3137862" h="2341961">
                <a:moveTo>
                  <a:pt x="0" y="0"/>
                </a:moveTo>
                <a:lnTo>
                  <a:pt x="3137862" y="0"/>
                </a:lnTo>
                <a:lnTo>
                  <a:pt x="3137862" y="2341961"/>
                </a:lnTo>
                <a:lnTo>
                  <a:pt x="0" y="2341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799150">
            <a:off x="15080996" y="140268"/>
            <a:ext cx="2911111" cy="2908687"/>
          </a:xfrm>
          <a:custGeom>
            <a:avLst/>
            <a:gdLst/>
            <a:ahLst/>
            <a:cxnLst/>
            <a:rect l="l" t="t" r="r" b="b"/>
            <a:pathLst>
              <a:path w="2911111" h="2908687">
                <a:moveTo>
                  <a:pt x="0" y="0"/>
                </a:moveTo>
                <a:lnTo>
                  <a:pt x="2911111" y="0"/>
                </a:lnTo>
                <a:lnTo>
                  <a:pt x="2911111" y="2908687"/>
                </a:lnTo>
                <a:lnTo>
                  <a:pt x="0" y="290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458712">
            <a:off x="1009105" y="8324479"/>
            <a:ext cx="2031435" cy="2031435"/>
          </a:xfrm>
          <a:custGeom>
            <a:avLst/>
            <a:gdLst/>
            <a:ahLst/>
            <a:cxnLst/>
            <a:rect l="l" t="t" r="r" b="b"/>
            <a:pathLst>
              <a:path w="2031435" h="2031435">
                <a:moveTo>
                  <a:pt x="0" y="0"/>
                </a:moveTo>
                <a:lnTo>
                  <a:pt x="2031436" y="0"/>
                </a:lnTo>
                <a:lnTo>
                  <a:pt x="2031436" y="2031435"/>
                </a:lnTo>
                <a:lnTo>
                  <a:pt x="0" y="20314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945622">
            <a:off x="-1450719" y="-1413677"/>
            <a:ext cx="4263452" cy="4259902"/>
          </a:xfrm>
          <a:custGeom>
            <a:avLst/>
            <a:gdLst/>
            <a:ahLst/>
            <a:cxnLst/>
            <a:rect l="l" t="t" r="r" b="b"/>
            <a:pathLst>
              <a:path w="4263452" h="4259902">
                <a:moveTo>
                  <a:pt x="0" y="0"/>
                </a:moveTo>
                <a:lnTo>
                  <a:pt x="4263452" y="0"/>
                </a:lnTo>
                <a:lnTo>
                  <a:pt x="4263452" y="4259902"/>
                </a:lnTo>
                <a:lnTo>
                  <a:pt x="0" y="425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325298">
            <a:off x="15782126" y="7782356"/>
            <a:ext cx="2954348" cy="2951888"/>
          </a:xfrm>
          <a:custGeom>
            <a:avLst/>
            <a:gdLst/>
            <a:ahLst/>
            <a:cxnLst/>
            <a:rect l="l" t="t" r="r" b="b"/>
            <a:pathLst>
              <a:path w="2954348" h="2951888">
                <a:moveTo>
                  <a:pt x="0" y="0"/>
                </a:moveTo>
                <a:lnTo>
                  <a:pt x="2954348" y="0"/>
                </a:lnTo>
                <a:lnTo>
                  <a:pt x="2954348" y="2951888"/>
                </a:lnTo>
                <a:lnTo>
                  <a:pt x="0" y="29518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4462669" y="1432687"/>
            <a:ext cx="8690273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E8541A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Getting involved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86881" y="4723429"/>
            <a:ext cx="12248655" cy="382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41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191,000+ website page views during the campaign​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endParaRPr lang="en-US" sz="4199" b="1">
              <a:solidFill>
                <a:srgbClr val="475CA8"/>
              </a:solidFill>
              <a:latin typeface="Roobert Semi-Bold"/>
              <a:ea typeface="Roobert Semi-Bold"/>
              <a:cs typeface="Roobert Semi-Bold"/>
              <a:sym typeface="Roobert Semi-Bold"/>
            </a:endParaRP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41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86,000+ campaign resources downloaded​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endParaRPr lang="en-US" sz="4199" b="1">
              <a:solidFill>
                <a:srgbClr val="475CA8"/>
              </a:solidFill>
              <a:latin typeface="Roobert Semi-Bold"/>
              <a:ea typeface="Roobert Semi-Bold"/>
              <a:cs typeface="Roobert Semi-Bold"/>
              <a:sym typeface="Roobert Semi-Bold"/>
            </a:endParaRP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41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Facebook reach during campaign week: 63, 678​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endParaRPr lang="en-US" sz="4199" b="1">
              <a:solidFill>
                <a:srgbClr val="475CA8"/>
              </a:solidFill>
              <a:latin typeface="Roobert Semi-Bold"/>
              <a:ea typeface="Roobert Semi-Bold"/>
              <a:cs typeface="Roobert Semi-Bold"/>
              <a:sym typeface="Roobert Semi-Bold"/>
            </a:endParaRP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41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National and local media coverage across the UK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02FB2-6FF2-FDDA-A59C-05B9B0A16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2EF69B-AA79-5896-72DB-5F1475A2831B}"/>
              </a:ext>
            </a:extLst>
          </p:cNvPr>
          <p:cNvSpPr txBox="1"/>
          <p:nvPr/>
        </p:nvSpPr>
        <p:spPr>
          <a:xfrm>
            <a:off x="269988" y="746336"/>
            <a:ext cx="12373034" cy="9556462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defRPr/>
            </a:pPr>
            <a:endParaRPr lang="en-GB" sz="3600" dirty="0">
              <a:solidFill>
                <a:srgbClr val="F5FFEC"/>
              </a:solidFill>
              <a:latin typeface="Panton SemiBold"/>
            </a:endParaRPr>
          </a:p>
          <a:p>
            <a:pPr marL="685800" indent="-685800" defTabSz="1371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All campaign content at </a:t>
            </a:r>
            <a:r>
              <a:rPr lang="en-GB" sz="3600" i="1" dirty="0">
                <a:solidFill>
                  <a:srgbClr val="005A65"/>
                </a:solidFill>
                <a:latin typeface="Panton SemiBold"/>
              </a:rPr>
              <a:t>thebigdo.com </a:t>
            </a:r>
            <a:endParaRPr lang="en-GB" sz="2700" dirty="0">
              <a:solidFill>
                <a:srgbClr val="005A65"/>
              </a:solidFill>
              <a:latin typeface="Calibri" panose="020F0502020204030204"/>
            </a:endParaRPr>
          </a:p>
          <a:p>
            <a:pPr marL="685800" indent="-685800" defTabSz="1371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Downloadable resources (posters, invites etc)  - now available!</a:t>
            </a:r>
            <a:endParaRPr lang="en-GB" sz="3600" dirty="0">
              <a:solidFill>
                <a:srgbClr val="005A65"/>
              </a:solidFill>
              <a:latin typeface="Panton SemiBold"/>
              <a:ea typeface="Calibri" panose="020F0502020204030204"/>
              <a:cs typeface="Calibri" panose="020F0502020204030204"/>
            </a:endParaRPr>
          </a:p>
          <a:p>
            <a:pPr marL="685800" indent="-685800" defTabSz="1371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Everything you need to spread the word</a:t>
            </a:r>
          </a:p>
          <a:p>
            <a:pPr marL="1371600" lvl="1" indent="-685800" defTabSz="1371600">
              <a:lnSpc>
                <a:spcPct val="150000"/>
              </a:lnSpc>
              <a:buFont typeface="Courier New" panose="020B0604020202020204" pitchFamily="34" charset="0"/>
              <a:buChar char="o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copy for newsletters/emails</a:t>
            </a:r>
          </a:p>
          <a:p>
            <a:pPr marL="1371600" lvl="1" indent="-685800" defTabSz="1371600">
              <a:lnSpc>
                <a:spcPct val="150000"/>
              </a:lnSpc>
              <a:buFont typeface="Courier New" panose="020B0604020202020204" pitchFamily="34" charset="0"/>
              <a:buChar char="o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social media graphics</a:t>
            </a:r>
          </a:p>
          <a:p>
            <a:pPr marL="1371600" lvl="1" indent="-685800" defTabSz="1371600">
              <a:lnSpc>
                <a:spcPct val="150000"/>
              </a:lnSpc>
              <a:buFont typeface="Courier New" panose="020B0604020202020204" pitchFamily="34" charset="0"/>
              <a:buChar char="o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draft press release</a:t>
            </a:r>
          </a:p>
          <a:p>
            <a:pPr marL="1371600" lvl="1" indent="-685800" defTabSz="1371600">
              <a:lnSpc>
                <a:spcPct val="150000"/>
              </a:lnSpc>
              <a:buFont typeface="Courier New" panose="020B0604020202020204" pitchFamily="34" charset="0"/>
              <a:buChar char="o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logos and images</a:t>
            </a:r>
          </a:p>
          <a:p>
            <a:pPr marL="685800" indent="-685800" defTabSz="1371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5A65"/>
                </a:solidFill>
                <a:latin typeface="Panton SemiBold"/>
              </a:rPr>
              <a:t>Free access for volunteering organisations to </a:t>
            </a:r>
            <a:r>
              <a:rPr lang="en-GB" sz="3600" dirty="0" err="1">
                <a:solidFill>
                  <a:srgbClr val="005A65"/>
                </a:solidFill>
                <a:latin typeface="Panton SemiBold"/>
              </a:rPr>
              <a:t>GoVo</a:t>
            </a:r>
            <a:r>
              <a:rPr lang="en-GB" sz="3600" dirty="0">
                <a:solidFill>
                  <a:srgbClr val="005A65"/>
                </a:solidFill>
                <a:latin typeface="Panton SemiBold"/>
              </a:rPr>
              <a:t> – upload opportunities to reach a wider audience</a:t>
            </a:r>
          </a:p>
          <a:p>
            <a:pPr defTabSz="1371600">
              <a:defRPr/>
            </a:pPr>
            <a:endParaRPr lang="en-GB" sz="3600" dirty="0">
              <a:solidFill>
                <a:srgbClr val="F5FFEC"/>
              </a:solidFill>
              <a:latin typeface="Panton SemiBold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A1F6AC-5182-8857-52C3-E534DC93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02" y="2590"/>
            <a:ext cx="15773400" cy="1988345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5A65"/>
                </a:solidFill>
                <a:latin typeface="Panton SemiBold"/>
                <a:ea typeface="+mn-ea"/>
                <a:cs typeface="+mn-cs"/>
              </a:rPr>
              <a:t>Resources for organisations</a:t>
            </a:r>
          </a:p>
        </p:txBody>
      </p:sp>
      <p:pic>
        <p:nvPicPr>
          <p:cNvPr id="5" name="Picture 4" descr="A close-up of a website&#10;&#10;AI-generated content may be incorrect.">
            <a:extLst>
              <a:ext uri="{FF2B5EF4-FFF2-40B4-BE49-F238E27FC236}">
                <a16:creationId xmlns:a16="http://schemas.microsoft.com/office/drawing/2014/main" id="{FFEC78DF-8CE3-7345-F3E8-05C4C8AF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3" t="1757" r="1813" b="64164"/>
          <a:stretch>
            <a:fillRect/>
          </a:stretch>
        </p:blipFill>
        <p:spPr>
          <a:xfrm>
            <a:off x="12289371" y="-34383"/>
            <a:ext cx="6006063" cy="120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96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2192D8-9E55-C10B-E906-D2234406EC8F}"/>
              </a:ext>
            </a:extLst>
          </p:cNvPr>
          <p:cNvSpPr txBox="1"/>
          <p:nvPr/>
        </p:nvSpPr>
        <p:spPr>
          <a:xfrm>
            <a:off x="533400" y="788032"/>
            <a:ext cx="12725774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GB" sz="5400" dirty="0">
                <a:solidFill>
                  <a:srgbClr val="7AC35D"/>
                </a:solidFill>
                <a:latin typeface="Panton" panose="00000500000000000000" pitchFamily="50" charset="0"/>
                <a:cs typeface="Arial" panose="020B0604020202020204" pitchFamily="34" charset="0"/>
              </a:rPr>
              <a:t>The big do map</a:t>
            </a:r>
            <a:endParaRPr lang="en-GB" sz="5400" dirty="0">
              <a:solidFill>
                <a:srgbClr val="5B9BD5">
                  <a:lumMod val="75000"/>
                </a:srgbClr>
              </a:solidFill>
              <a:latin typeface="Panton" panose="00000500000000000000" pitchFamily="50" charset="0"/>
              <a:cs typeface="Arial" panose="020B0604020202020204" pitchFamily="34" charset="0"/>
            </a:endParaRPr>
          </a:p>
          <a:p>
            <a:pPr defTabSz="1371600"/>
            <a:endParaRPr lang="en-GB" sz="2400" dirty="0">
              <a:solidFill>
                <a:srgbClr val="5B9BD5">
                  <a:lumMod val="75000"/>
                </a:srgbClr>
              </a:solidFill>
              <a:latin typeface="Panton" panose="00000500000000000000" pitchFamily="50" charset="0"/>
              <a:cs typeface="Arial" panose="020B0604020202020204" pitchFamily="34" charset="0"/>
            </a:endParaRPr>
          </a:p>
          <a:p>
            <a:pPr defTabSz="1371600"/>
            <a:r>
              <a:rPr lang="en-GB" sz="5400" dirty="0">
                <a:solidFill>
                  <a:srgbClr val="000000"/>
                </a:solidFill>
                <a:latin typeface="Panton" panose="00000500000000000000" pitchFamily="50" charset="0"/>
                <a:cs typeface="Arial" panose="020B0604020202020204" pitchFamily="34" charset="0"/>
              </a:rPr>
              <a:t>Planning you do in June?</a:t>
            </a:r>
          </a:p>
          <a:p>
            <a:pPr defTabSz="1371600"/>
            <a:r>
              <a:rPr lang="en-GB" sz="5400" dirty="0">
                <a:solidFill>
                  <a:srgbClr val="000000"/>
                </a:solidFill>
                <a:latin typeface="Panton" panose="00000500000000000000" pitchFamily="50" charset="0"/>
                <a:cs typeface="Arial" panose="020B0604020202020204" pitchFamily="34" charset="0"/>
              </a:rPr>
              <a:t>Why not pop your plans on the map!</a:t>
            </a:r>
          </a:p>
          <a:p>
            <a:pPr defTabSz="1371600"/>
            <a:endParaRPr lang="en-GB" dirty="0">
              <a:solidFill>
                <a:srgbClr val="000000"/>
              </a:solidFill>
              <a:latin typeface="Panton" panose="00000500000000000000" pitchFamily="50" charset="0"/>
              <a:cs typeface="Arial" panose="020B0604020202020204" pitchFamily="34" charset="0"/>
            </a:endParaRPr>
          </a:p>
          <a:p>
            <a:pPr defTabSz="1371600"/>
            <a:endParaRPr lang="en-GB" sz="5400" dirty="0">
              <a:solidFill>
                <a:srgbClr val="000000"/>
              </a:solidFill>
              <a:latin typeface="Panton" panose="00000500000000000000" pitchFamily="50" charset="0"/>
              <a:cs typeface="Arial" panose="020B0604020202020204" pitchFamily="34" charset="0"/>
            </a:endParaRPr>
          </a:p>
          <a:p>
            <a:pPr defTabSz="1371600"/>
            <a:r>
              <a:rPr lang="en-GB" sz="5400" dirty="0">
                <a:solidFill>
                  <a:srgbClr val="000000"/>
                </a:solidFill>
                <a:latin typeface="Panton" panose="00000500000000000000" pitchFamily="50" charset="0"/>
                <a:cs typeface="Arial" panose="020B0604020202020204" pitchFamily="34" charset="0"/>
              </a:rPr>
              <a:t>Co-op Vouchers now available to help with food for your event.</a:t>
            </a:r>
          </a:p>
          <a:p>
            <a:pPr defTabSz="1371600"/>
            <a:endParaRPr lang="en-GB" sz="7200" dirty="0">
              <a:solidFill>
                <a:srgbClr val="000000"/>
              </a:solidFill>
              <a:latin typeface="Rubik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2A8510C-3589-E054-792D-A3C22318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57" y="6975845"/>
            <a:ext cx="4537565" cy="20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BA6D7-1784-BEDB-2D3A-93668795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47" y="6153807"/>
            <a:ext cx="7487607" cy="36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D6E520-FC44-3F53-2122-FA18A2B0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79" y="6813774"/>
            <a:ext cx="2382239" cy="23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6479CA6E-3F7F-F16C-33CC-28711F792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747" y="801691"/>
            <a:ext cx="4268049" cy="42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B016-1F7E-82AE-4ED4-5347429F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7CA8A-1D77-DBEA-DB7B-42CEA102B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n-GB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5D3FC2-B64B-D94C-4104-C9D55191B1F7}"/>
              </a:ext>
            </a:extLst>
          </p:cNvPr>
          <p:cNvSpPr txBox="1"/>
          <p:nvPr/>
        </p:nvSpPr>
        <p:spPr>
          <a:xfrm>
            <a:off x="693646" y="612003"/>
            <a:ext cx="13856174" cy="1338828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4636"/>
              </a:solidFill>
              <a:latin typeface="Panton SemiBold"/>
            </a:endParaRPr>
          </a:p>
          <a:p>
            <a:pPr defTabSz="1371600">
              <a:spcBef>
                <a:spcPts val="900"/>
              </a:spcBef>
              <a:spcAft>
                <a:spcPts val="900"/>
              </a:spcAft>
            </a:pPr>
            <a:endParaRPr lang="en-GB" sz="2700" dirty="0">
              <a:solidFill>
                <a:srgbClr val="004636"/>
              </a:solidFill>
              <a:latin typeface="Panton SemiBold" panose="00000600000000000000" pitchFamily="50" charset="0"/>
            </a:endParaRPr>
          </a:p>
        </p:txBody>
      </p:sp>
      <p:sp>
        <p:nvSpPr>
          <p:cNvPr id="5" name="Oval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85A9E670-5194-549F-CF51-02A85A36C58E}"/>
              </a:ext>
            </a:extLst>
          </p:cNvPr>
          <p:cNvSpPr/>
          <p:nvPr/>
        </p:nvSpPr>
        <p:spPr>
          <a:xfrm>
            <a:off x="19267904" y="612003"/>
            <a:ext cx="4191894" cy="4224711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74" r="-54246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6133D-76EF-B821-EBD6-AFF6B7E01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304" y="1211594"/>
            <a:ext cx="18438305" cy="835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0BB71-2E33-888B-43E6-379C757D7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0304" y="8353107"/>
            <a:ext cx="18438305" cy="23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4B57-9336-6FAA-71DD-D7FF04A1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8"/>
            <a:ext cx="16268700" cy="1988345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Panton"/>
                <a:ea typeface="+mn-ea"/>
                <a:cs typeface="+mn-cs"/>
              </a:rPr>
              <a:t>Volunteers’ Week </a:t>
            </a:r>
            <a:br>
              <a:rPr lang="en-GB" sz="5400" dirty="0">
                <a:latin typeface="Panton"/>
                <a:ea typeface="+mn-ea"/>
                <a:cs typeface="+mn-cs"/>
              </a:rPr>
            </a:br>
            <a:r>
              <a:rPr lang="en-GB" sz="5400" dirty="0">
                <a:latin typeface="Panton"/>
                <a:ea typeface="+mn-ea"/>
                <a:cs typeface="+mn-cs"/>
              </a:rPr>
              <a:t>in 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790E37-7736-5516-B1AD-D8F5E521A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0222"/>
            <a:ext cx="11965461" cy="101095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0CEAC-77C3-4691-8D2B-3E10713FE120}"/>
              </a:ext>
            </a:extLst>
          </p:cNvPr>
          <p:cNvSpPr/>
          <p:nvPr/>
        </p:nvSpPr>
        <p:spPr>
          <a:xfrm>
            <a:off x="7818864" y="936765"/>
            <a:ext cx="10439399" cy="1210189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defTabSz="1371600"/>
            <a:r>
              <a:rPr lang="en-US" sz="2700" b="1" i="1" dirty="0">
                <a:solidFill>
                  <a:srgbClr val="1A1A1A"/>
                </a:solidFill>
                <a:latin typeface="Panton"/>
              </a:rPr>
              <a:t>“</a:t>
            </a:r>
            <a:r>
              <a:rPr lang="en-US" sz="3300" b="1" i="1" dirty="0">
                <a:solidFill>
                  <a:srgbClr val="004636"/>
                </a:solidFill>
                <a:latin typeface="Panton"/>
              </a:rPr>
              <a:t>Saying cheers to volunteers with a Big Lunch.”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89085D-BE50-4E12-B411-DBAC1B16A3FC}"/>
              </a:ext>
            </a:extLst>
          </p:cNvPr>
          <p:cNvSpPr/>
          <p:nvPr/>
        </p:nvSpPr>
        <p:spPr>
          <a:xfrm>
            <a:off x="762000" y="3093942"/>
            <a:ext cx="4953000" cy="4564157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/>
            <a:r>
              <a:rPr lang="en-US" sz="3200" dirty="0">
                <a:solidFill>
                  <a:srgbClr val="004636"/>
                </a:solidFill>
                <a:latin typeface="Panton"/>
              </a:rPr>
              <a:t>Love Barrow Libraries</a:t>
            </a:r>
          </a:p>
          <a:p>
            <a:pPr algn="ctr" defTabSz="1371600"/>
            <a:r>
              <a:rPr lang="en-US" sz="3200" dirty="0">
                <a:solidFill>
                  <a:srgbClr val="004636"/>
                </a:solidFill>
                <a:latin typeface="Panton"/>
              </a:rPr>
              <a:t>Big Lunch was an inclusive, joyful way to celebrate volunteers and build community during Volunteers’ Week 2024.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1277B5-8394-447C-B058-A222D8998069}"/>
              </a:ext>
            </a:extLst>
          </p:cNvPr>
          <p:cNvSpPr/>
          <p:nvPr/>
        </p:nvSpPr>
        <p:spPr>
          <a:xfrm>
            <a:off x="505536" y="8651438"/>
            <a:ext cx="18239664" cy="1485900"/>
          </a:xfrm>
          <a:prstGeom prst="roundRect">
            <a:avLst/>
          </a:prstGeom>
          <a:solidFill>
            <a:srgbClr val="005A65">
              <a:alpha val="9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</a:pPr>
            <a:r>
              <a:rPr lang="en-US" sz="3300" b="1" dirty="0">
                <a:solidFill>
                  <a:prstClr val="white"/>
                </a:solidFill>
                <a:latin typeface="Panton"/>
              </a:rPr>
              <a:t>Make your Volunteers’ Week celebration community-wide — </a:t>
            </a:r>
          </a:p>
          <a:p>
            <a:pPr algn="ctr" defTabSz="1371600">
              <a:lnSpc>
                <a:spcPct val="90000"/>
              </a:lnSpc>
              <a:spcBef>
                <a:spcPct val="0"/>
              </a:spcBef>
            </a:pPr>
            <a:r>
              <a:rPr lang="en-US" sz="3300" b="1" dirty="0">
                <a:solidFill>
                  <a:prstClr val="white"/>
                </a:solidFill>
                <a:latin typeface="Panton"/>
              </a:rPr>
              <a:t>food, fun, and a heartfelt thank you.</a:t>
            </a:r>
          </a:p>
        </p:txBody>
      </p:sp>
    </p:spTree>
    <p:extLst>
      <p:ext uri="{BB962C8B-B14F-4D97-AF65-F5344CB8AC3E}">
        <p14:creationId xmlns:p14="http://schemas.microsoft.com/office/powerpoint/2010/main" val="642983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8F68-4B3B-082C-FDC7-C9CDDFCB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51"/>
            <a:ext cx="18288000" cy="1440010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Panton"/>
                <a:ea typeface="+mn-ea"/>
                <a:cs typeface="+mn-cs"/>
              </a:rPr>
              <a:t>The Big Lunch: celebration in practice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4E2839-BC7B-09D2-9308-1DFA5ABE2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0"/>
          <a:stretch>
            <a:fillRect/>
          </a:stretch>
        </p:blipFill>
        <p:spPr>
          <a:xfrm>
            <a:off x="381000" y="1250368"/>
            <a:ext cx="17315123" cy="885204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072E0A-4694-4E52-9D87-C01DE880664E}"/>
              </a:ext>
            </a:extLst>
          </p:cNvPr>
          <p:cNvSpPr/>
          <p:nvPr/>
        </p:nvSpPr>
        <p:spPr>
          <a:xfrm>
            <a:off x="838200" y="1250368"/>
            <a:ext cx="6827546" cy="7861923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The event</a:t>
            </a:r>
          </a:p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When: 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Volunteers’ Week 2024</a:t>
            </a:r>
          </a:p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Where: </a:t>
            </a:r>
            <a:r>
              <a:rPr lang="en-US" sz="3300" dirty="0" err="1">
                <a:solidFill>
                  <a:srgbClr val="004636"/>
                </a:solidFill>
                <a:latin typeface="Panton"/>
              </a:rPr>
              <a:t>Walney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 Library</a:t>
            </a:r>
          </a:p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Who: 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Volunteers + wider Barrow community</a:t>
            </a:r>
          </a:p>
          <a:p>
            <a:pPr algn="ctr" defTabSz="1371600"/>
            <a:endParaRPr lang="en-US" sz="3300" dirty="0">
              <a:solidFill>
                <a:srgbClr val="004636"/>
              </a:solidFill>
              <a:latin typeface="Panton"/>
            </a:endParaRPr>
          </a:p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What happened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shared food • 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giant games • crafts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silent disco • Makaton choir</a:t>
            </a:r>
          </a:p>
          <a:p>
            <a:pPr algn="ctr" defTabSz="1371600"/>
            <a:endParaRPr lang="en-US" sz="3300" dirty="0">
              <a:solidFill>
                <a:srgbClr val="004636"/>
              </a:solidFill>
              <a:latin typeface="Panton"/>
            </a:endParaRP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Over 200 people took part.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F41310-5C06-4D12-9ECD-D674BF956DB1}"/>
              </a:ext>
            </a:extLst>
          </p:cNvPr>
          <p:cNvSpPr/>
          <p:nvPr/>
        </p:nvSpPr>
        <p:spPr>
          <a:xfrm>
            <a:off x="12115800" y="1434959"/>
            <a:ext cx="5506773" cy="3207351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defTabSz="1371600"/>
            <a:r>
              <a:rPr lang="en-US" sz="2700" b="1" i="1" dirty="0">
                <a:solidFill>
                  <a:srgbClr val="1A1A1A"/>
                </a:solidFill>
                <a:latin typeface="Panton"/>
              </a:rPr>
              <a:t>“</a:t>
            </a:r>
            <a:r>
              <a:rPr lang="en-US" sz="3300" b="1" dirty="0">
                <a:solidFill>
                  <a:srgbClr val="004636"/>
                </a:solidFill>
                <a:latin typeface="Panton"/>
              </a:rPr>
              <a:t>Volunteers weren’t separate from the community — they were celebrated within it.”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66E260-4F6B-4AE1-917C-AE399D25BB05}"/>
              </a:ext>
            </a:extLst>
          </p:cNvPr>
          <p:cNvSpPr/>
          <p:nvPr/>
        </p:nvSpPr>
        <p:spPr>
          <a:xfrm>
            <a:off x="381000" y="9112291"/>
            <a:ext cx="17315123" cy="990117"/>
          </a:xfrm>
          <a:prstGeom prst="roundRect">
            <a:avLst/>
          </a:prstGeom>
          <a:solidFill>
            <a:srgbClr val="005A65">
              <a:alpha val="9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</a:pPr>
            <a:r>
              <a:rPr lang="en-US" sz="3300" b="1" dirty="0">
                <a:solidFill>
                  <a:prstClr val="white"/>
                </a:solidFill>
                <a:latin typeface="Panton"/>
              </a:rPr>
              <a:t>Keep it informal, welcoming, and joyful — the format helps people join in.</a:t>
            </a:r>
          </a:p>
        </p:txBody>
      </p:sp>
    </p:spTree>
    <p:extLst>
      <p:ext uri="{BB962C8B-B14F-4D97-AF65-F5344CB8AC3E}">
        <p14:creationId xmlns:p14="http://schemas.microsoft.com/office/powerpoint/2010/main" val="852908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4C0B6-D8B2-06C1-1AD4-15A7F5673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8" y="98372"/>
            <a:ext cx="14990162" cy="100012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6B01A6-A462-46C6-9B4D-5235CD6334CB}"/>
              </a:ext>
            </a:extLst>
          </p:cNvPr>
          <p:cNvSpPr/>
          <p:nvPr/>
        </p:nvSpPr>
        <p:spPr>
          <a:xfrm>
            <a:off x="77232" y="1"/>
            <a:ext cx="5149677" cy="9423698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We used our Volunteers’ Week as a celebration 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</a:t>
            </a:r>
            <a:r>
              <a:rPr lang="en-US" sz="3300" dirty="0" err="1">
                <a:solidFill>
                  <a:srgbClr val="004636"/>
                </a:solidFill>
                <a:latin typeface="Panton"/>
              </a:rPr>
              <a:t>recognising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 the contribution volunteers make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thanking people who give time to their communities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highlighting volunteering as social action</a:t>
            </a:r>
          </a:p>
          <a:p>
            <a:pPr algn="ctr" defTabSz="1371600"/>
            <a:endParaRPr lang="en-US" sz="3300" dirty="0">
              <a:solidFill>
                <a:srgbClr val="004636"/>
              </a:solidFill>
              <a:latin typeface="Panton"/>
            </a:endParaRP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Love Barrow Libraries used this moment to put volunteers at the </a:t>
            </a:r>
            <a:r>
              <a:rPr lang="en-US" sz="3300" dirty="0" err="1">
                <a:solidFill>
                  <a:srgbClr val="004636"/>
                </a:solidFill>
                <a:latin typeface="Panton"/>
              </a:rPr>
              <a:t>centre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4186E1-8DE1-4BEA-A6A3-9A12E6CB1839}"/>
              </a:ext>
            </a:extLst>
          </p:cNvPr>
          <p:cNvSpPr/>
          <p:nvPr/>
        </p:nvSpPr>
        <p:spPr>
          <a:xfrm>
            <a:off x="6096000" y="8180117"/>
            <a:ext cx="11887200" cy="1066800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defTabSz="1371600"/>
            <a:r>
              <a:rPr lang="en-US" b="1" i="1" dirty="0">
                <a:solidFill>
                  <a:srgbClr val="1A1A1A"/>
                </a:solidFill>
                <a:latin typeface="Panton"/>
              </a:rPr>
              <a:t>“</a:t>
            </a:r>
            <a:r>
              <a:rPr lang="en-US" sz="2400" b="1" i="1" dirty="0">
                <a:solidFill>
                  <a:srgbClr val="004636"/>
                </a:solidFill>
                <a:latin typeface="Panton"/>
              </a:rPr>
              <a:t>This was about recognition, visibility, and belonging - not a token thank you.”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3C332E-04B5-48E7-BC99-AFF42B86B1C8}"/>
              </a:ext>
            </a:extLst>
          </p:cNvPr>
          <p:cNvSpPr/>
          <p:nvPr/>
        </p:nvSpPr>
        <p:spPr>
          <a:xfrm>
            <a:off x="109923" y="9423698"/>
            <a:ext cx="18068154" cy="835049"/>
          </a:xfrm>
          <a:prstGeom prst="roundRect">
            <a:avLst/>
          </a:prstGeom>
          <a:solidFill>
            <a:srgbClr val="005A65">
              <a:alpha val="9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</a:pPr>
            <a:r>
              <a:rPr lang="en-US" sz="3300" b="1" dirty="0">
                <a:solidFill>
                  <a:prstClr val="white"/>
                </a:solidFill>
                <a:latin typeface="Panton"/>
              </a:rPr>
              <a:t>Put volunteers at the </a:t>
            </a:r>
            <a:r>
              <a:rPr lang="en-US" sz="3300" b="1" dirty="0" err="1">
                <a:solidFill>
                  <a:prstClr val="white"/>
                </a:solidFill>
                <a:latin typeface="Panton"/>
              </a:rPr>
              <a:t>centre</a:t>
            </a:r>
            <a:r>
              <a:rPr lang="en-US" sz="3300" b="1" dirty="0">
                <a:solidFill>
                  <a:prstClr val="white"/>
                </a:solidFill>
                <a:latin typeface="Panton"/>
              </a:rPr>
              <a:t>: celebrate them with the wider community, not separately from 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E5F07-65C6-BD15-A256-EBF864F8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909" y="98372"/>
            <a:ext cx="12951168" cy="1988345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Panton"/>
                <a:ea typeface="+mn-ea"/>
                <a:cs typeface="+mn-cs"/>
              </a:rPr>
              <a:t>      Why Volunteers’ Week Matters</a:t>
            </a:r>
          </a:p>
        </p:txBody>
      </p:sp>
    </p:spTree>
    <p:extLst>
      <p:ext uri="{BB962C8B-B14F-4D97-AF65-F5344CB8AC3E}">
        <p14:creationId xmlns:p14="http://schemas.microsoft.com/office/powerpoint/2010/main" val="176113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C9CB-9EAF-3798-6B57-B769DB5E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238"/>
            <a:ext cx="18288000" cy="1423400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latin typeface="Panton"/>
                <a:ea typeface="+mn-ea"/>
                <a:cs typeface="+mn-cs"/>
              </a:rPr>
              <a:t>Impact, learning, and what’s next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F972B-7CC6-0A3B-44C2-C64A5D356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9"/>
          <a:stretch>
            <a:fillRect/>
          </a:stretch>
        </p:blipFill>
        <p:spPr>
          <a:xfrm>
            <a:off x="1507790" y="1376162"/>
            <a:ext cx="15272420" cy="807007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6B7A4-1CE1-4C56-9B24-32BF5D882841}"/>
              </a:ext>
            </a:extLst>
          </p:cNvPr>
          <p:cNvSpPr/>
          <p:nvPr/>
        </p:nvSpPr>
        <p:spPr>
          <a:xfrm>
            <a:off x="129746" y="1376162"/>
            <a:ext cx="8176054" cy="7534677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What changed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Volunteers were </a:t>
            </a:r>
            <a:r>
              <a:rPr lang="en-US" sz="3300" dirty="0" err="1">
                <a:solidFill>
                  <a:srgbClr val="004636"/>
                </a:solidFill>
                <a:latin typeface="Panton"/>
              </a:rPr>
              <a:t>recognised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 publicly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Confidence, pride, and purpose increased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Libraries became a visible hub for connection</a:t>
            </a:r>
          </a:p>
          <a:p>
            <a:pPr algn="ctr" defTabSz="1371600"/>
            <a:endParaRPr lang="en-US" sz="3300" dirty="0">
              <a:solidFill>
                <a:srgbClr val="004636"/>
              </a:solidFill>
              <a:latin typeface="Panton"/>
            </a:endParaRPr>
          </a:p>
          <a:p>
            <a:pPr algn="ctr" defTabSz="1371600"/>
            <a:r>
              <a:rPr lang="en-US" sz="3300" b="1" dirty="0">
                <a:solidFill>
                  <a:srgbClr val="004636"/>
                </a:solidFill>
                <a:latin typeface="Panton"/>
              </a:rPr>
              <a:t>Key takeaway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Appreciation builds confidence — and confidence sustains volunteering.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B320A0-7949-418F-88A2-157C6AAB0CB8}"/>
              </a:ext>
            </a:extLst>
          </p:cNvPr>
          <p:cNvSpPr/>
          <p:nvPr/>
        </p:nvSpPr>
        <p:spPr>
          <a:xfrm>
            <a:off x="13205253" y="4719839"/>
            <a:ext cx="4953000" cy="4191000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Where this model works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libraries and community hubs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intergenerational volunteering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areas with high deprivation</a:t>
            </a:r>
          </a:p>
          <a:p>
            <a:pPr algn="ctr" defTabSz="1371600"/>
            <a:r>
              <a:rPr lang="en-US" sz="3300" dirty="0">
                <a:solidFill>
                  <a:srgbClr val="004636"/>
                </a:solidFill>
                <a:latin typeface="Panton"/>
              </a:rPr>
              <a:t>• </a:t>
            </a:r>
            <a:r>
              <a:rPr lang="en-US" sz="3300" dirty="0" err="1">
                <a:solidFill>
                  <a:srgbClr val="004636"/>
                </a:solidFill>
                <a:latin typeface="Panton"/>
              </a:rPr>
              <a:t>organisations</a:t>
            </a:r>
            <a:r>
              <a:rPr lang="en-US" sz="3300" dirty="0">
                <a:solidFill>
                  <a:srgbClr val="004636"/>
                </a:solidFill>
                <a:latin typeface="Panton"/>
              </a:rPr>
              <a:t> wanting meaningful Volunteers’ Week activity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E9A02E-22E5-45FF-93BC-C75E17366CD6}"/>
              </a:ext>
            </a:extLst>
          </p:cNvPr>
          <p:cNvSpPr/>
          <p:nvPr/>
        </p:nvSpPr>
        <p:spPr>
          <a:xfrm>
            <a:off x="0" y="9153591"/>
            <a:ext cx="18288000" cy="1133409"/>
          </a:xfrm>
          <a:prstGeom prst="roundRect">
            <a:avLst/>
          </a:prstGeom>
          <a:solidFill>
            <a:srgbClr val="005A65">
              <a:alpha val="95000"/>
            </a:srgbClr>
          </a:solidFill>
          <a:ln w="12700" cap="flat" cmpd="sng" algn="ctr">
            <a:solidFill>
              <a:srgbClr val="1A1A1A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lIns="228600" tIns="190500" rIns="228600" bIns="190500" rtlCol="0" anchor="t" anchorCtr="0"/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</a:pPr>
            <a:r>
              <a:rPr lang="en-US" sz="3300" b="1" dirty="0">
                <a:solidFill>
                  <a:prstClr val="white"/>
                </a:solidFill>
                <a:latin typeface="Panton"/>
              </a:rPr>
              <a:t>Plan one shared moment of thanks — then invite the whole community in to celebrate and connect.</a:t>
            </a:r>
          </a:p>
        </p:txBody>
      </p:sp>
    </p:spTree>
    <p:extLst>
      <p:ext uri="{BB962C8B-B14F-4D97-AF65-F5344CB8AC3E}">
        <p14:creationId xmlns:p14="http://schemas.microsoft.com/office/powerpoint/2010/main" val="3743724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1E4ECB-5280-2A45-BE44-81DF03C07A9A}"/>
              </a:ext>
            </a:extLst>
          </p:cNvPr>
          <p:cNvSpPr txBox="1"/>
          <p:nvPr/>
        </p:nvSpPr>
        <p:spPr>
          <a:xfrm>
            <a:off x="824003" y="1479610"/>
            <a:ext cx="1141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GB" sz="6600" b="1" dirty="0">
                <a:solidFill>
                  <a:srgbClr val="005A65"/>
                </a:solidFill>
                <a:latin typeface="Panton SemiBold" pitchFamily="2" charset="77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F70D8-4297-BE82-BD1B-3B62E5D44546}"/>
              </a:ext>
            </a:extLst>
          </p:cNvPr>
          <p:cNvSpPr txBox="1"/>
          <p:nvPr/>
        </p:nvSpPr>
        <p:spPr>
          <a:xfrm>
            <a:off x="824003" y="2935151"/>
            <a:ext cx="11191607" cy="180049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defTabSz="1371600">
              <a:defRPr/>
            </a:pPr>
            <a:r>
              <a:rPr lang="en-GB" sz="3600" b="1" dirty="0">
                <a:solidFill>
                  <a:srgbClr val="005A65"/>
                </a:solidFill>
                <a:latin typeface="Panton"/>
              </a:rPr>
              <a:t>Tracey Robbins</a:t>
            </a:r>
          </a:p>
          <a:p>
            <a:pPr defTabSz="1371600">
              <a:defRPr/>
            </a:pPr>
            <a:r>
              <a:rPr lang="en-GB" sz="3600" dirty="0">
                <a:solidFill>
                  <a:srgbClr val="005A65"/>
                </a:solidFill>
                <a:latin typeface="Panton"/>
              </a:rPr>
              <a:t>Head of Communities</a:t>
            </a:r>
          </a:p>
          <a:p>
            <a:pPr defTabSz="1371600">
              <a:defRPr/>
            </a:pPr>
            <a:r>
              <a:rPr lang="en-GB" sz="3600" dirty="0">
                <a:solidFill>
                  <a:srgbClr val="005A65"/>
                </a:solidFill>
                <a:latin typeface="Panton"/>
              </a:rPr>
              <a:t>trobbins@edenproject.com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BF61FC-EC73-C24B-468D-B8467CA48532}"/>
              </a:ext>
            </a:extLst>
          </p:cNvPr>
          <p:cNvSpPr/>
          <p:nvPr/>
        </p:nvSpPr>
        <p:spPr>
          <a:xfrm>
            <a:off x="10824371" y="-702811"/>
            <a:ext cx="11674928" cy="1167492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1848" t="4806" r="1842" b="5376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C6F90-6B73-4FAF-A89F-C715B4E3AFC6}"/>
              </a:ext>
            </a:extLst>
          </p:cNvPr>
          <p:cNvSpPr txBox="1"/>
          <p:nvPr/>
        </p:nvSpPr>
        <p:spPr>
          <a:xfrm>
            <a:off x="824003" y="8076335"/>
            <a:ext cx="11249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GB" sz="3600" dirty="0">
                <a:solidFill>
                  <a:prstClr val="white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 your Big Lunch resources - Eden Project communities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FB515F-EEB2-47E8-82C8-53504A79C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3" y="5083189"/>
            <a:ext cx="9294304" cy="42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41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10057">
            <a:off x="-1294266" y="6740263"/>
            <a:ext cx="3011942" cy="2247980"/>
          </a:xfrm>
          <a:custGeom>
            <a:avLst/>
            <a:gdLst/>
            <a:ahLst/>
            <a:cxnLst/>
            <a:rect l="l" t="t" r="r" b="b"/>
            <a:pathLst>
              <a:path w="3011942" h="2247980">
                <a:moveTo>
                  <a:pt x="0" y="0"/>
                </a:moveTo>
                <a:lnTo>
                  <a:pt x="3011943" y="0"/>
                </a:lnTo>
                <a:lnTo>
                  <a:pt x="3011943" y="2247980"/>
                </a:lnTo>
                <a:lnTo>
                  <a:pt x="0" y="224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882471">
            <a:off x="16909443" y="2593669"/>
            <a:ext cx="3137862" cy="2341961"/>
          </a:xfrm>
          <a:custGeom>
            <a:avLst/>
            <a:gdLst/>
            <a:ahLst/>
            <a:cxnLst/>
            <a:rect l="l" t="t" r="r" b="b"/>
            <a:pathLst>
              <a:path w="3137862" h="2341961">
                <a:moveTo>
                  <a:pt x="0" y="0"/>
                </a:moveTo>
                <a:lnTo>
                  <a:pt x="3137862" y="0"/>
                </a:lnTo>
                <a:lnTo>
                  <a:pt x="3137862" y="2341961"/>
                </a:lnTo>
                <a:lnTo>
                  <a:pt x="0" y="234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799150">
            <a:off x="15080996" y="140268"/>
            <a:ext cx="2911111" cy="2908687"/>
          </a:xfrm>
          <a:custGeom>
            <a:avLst/>
            <a:gdLst/>
            <a:ahLst/>
            <a:cxnLst/>
            <a:rect l="l" t="t" r="r" b="b"/>
            <a:pathLst>
              <a:path w="2911111" h="2908687">
                <a:moveTo>
                  <a:pt x="0" y="0"/>
                </a:moveTo>
                <a:lnTo>
                  <a:pt x="2911111" y="0"/>
                </a:lnTo>
                <a:lnTo>
                  <a:pt x="2911111" y="2908687"/>
                </a:lnTo>
                <a:lnTo>
                  <a:pt x="0" y="2908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945622">
            <a:off x="-1450719" y="-1413677"/>
            <a:ext cx="4263452" cy="4259902"/>
          </a:xfrm>
          <a:custGeom>
            <a:avLst/>
            <a:gdLst/>
            <a:ahLst/>
            <a:cxnLst/>
            <a:rect l="l" t="t" r="r" b="b"/>
            <a:pathLst>
              <a:path w="4263452" h="4259902">
                <a:moveTo>
                  <a:pt x="0" y="0"/>
                </a:moveTo>
                <a:lnTo>
                  <a:pt x="4263452" y="0"/>
                </a:lnTo>
                <a:lnTo>
                  <a:pt x="4263452" y="4259902"/>
                </a:lnTo>
                <a:lnTo>
                  <a:pt x="0" y="4259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325298">
            <a:off x="16892258" y="5742740"/>
            <a:ext cx="2954348" cy="2951888"/>
          </a:xfrm>
          <a:custGeom>
            <a:avLst/>
            <a:gdLst/>
            <a:ahLst/>
            <a:cxnLst/>
            <a:rect l="l" t="t" r="r" b="b"/>
            <a:pathLst>
              <a:path w="2954348" h="2951888">
                <a:moveTo>
                  <a:pt x="0" y="0"/>
                </a:moveTo>
                <a:lnTo>
                  <a:pt x="2954348" y="0"/>
                </a:lnTo>
                <a:lnTo>
                  <a:pt x="2954348" y="2951888"/>
                </a:lnTo>
                <a:lnTo>
                  <a:pt x="0" y="29518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453880" y="5691985"/>
            <a:ext cx="15525155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Utilise free resources on line - available lunchtime 15 April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Join us at future webinars -  dates to be announced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Sign up to VW e-newsletter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Buy your branded merch - new for 2026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Use #VolunteersWeek / #WythnosGwirfoddolwyr on all socials</a:t>
            </a:r>
          </a:p>
        </p:txBody>
      </p:sp>
      <p:sp>
        <p:nvSpPr>
          <p:cNvPr id="8" name="Freeform 8"/>
          <p:cNvSpPr/>
          <p:nvPr/>
        </p:nvSpPr>
        <p:spPr>
          <a:xfrm>
            <a:off x="4535502" y="716274"/>
            <a:ext cx="9216996" cy="4239818"/>
          </a:xfrm>
          <a:custGeom>
            <a:avLst/>
            <a:gdLst/>
            <a:ahLst/>
            <a:cxnLst/>
            <a:rect l="l" t="t" r="r" b="b"/>
            <a:pathLst>
              <a:path w="9216996" h="4239818">
                <a:moveTo>
                  <a:pt x="0" y="0"/>
                </a:moveTo>
                <a:lnTo>
                  <a:pt x="9216996" y="0"/>
                </a:lnTo>
                <a:lnTo>
                  <a:pt x="9216996" y="4239819"/>
                </a:lnTo>
                <a:lnTo>
                  <a:pt x="0" y="4239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78512">
            <a:off x="8646290" y="-1602912"/>
            <a:ext cx="3162983" cy="2360710"/>
          </a:xfrm>
          <a:custGeom>
            <a:avLst/>
            <a:gdLst/>
            <a:ahLst/>
            <a:cxnLst/>
            <a:rect l="l" t="t" r="r" b="b"/>
            <a:pathLst>
              <a:path w="3162983" h="2360710">
                <a:moveTo>
                  <a:pt x="0" y="0"/>
                </a:moveTo>
                <a:lnTo>
                  <a:pt x="3162983" y="0"/>
                </a:lnTo>
                <a:lnTo>
                  <a:pt x="3162983" y="2360710"/>
                </a:lnTo>
                <a:lnTo>
                  <a:pt x="0" y="2360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510057">
            <a:off x="-1294266" y="6740263"/>
            <a:ext cx="3011942" cy="2247980"/>
          </a:xfrm>
          <a:custGeom>
            <a:avLst/>
            <a:gdLst/>
            <a:ahLst/>
            <a:cxnLst/>
            <a:rect l="l" t="t" r="r" b="b"/>
            <a:pathLst>
              <a:path w="3011942" h="2247980">
                <a:moveTo>
                  <a:pt x="0" y="0"/>
                </a:moveTo>
                <a:lnTo>
                  <a:pt x="3011943" y="0"/>
                </a:lnTo>
                <a:lnTo>
                  <a:pt x="3011943" y="2247980"/>
                </a:lnTo>
                <a:lnTo>
                  <a:pt x="0" y="224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882471">
            <a:off x="16176253" y="3489846"/>
            <a:ext cx="3137862" cy="2341961"/>
          </a:xfrm>
          <a:custGeom>
            <a:avLst/>
            <a:gdLst/>
            <a:ahLst/>
            <a:cxnLst/>
            <a:rect l="l" t="t" r="r" b="b"/>
            <a:pathLst>
              <a:path w="3137862" h="2341961">
                <a:moveTo>
                  <a:pt x="0" y="0"/>
                </a:moveTo>
                <a:lnTo>
                  <a:pt x="3137862" y="0"/>
                </a:lnTo>
                <a:lnTo>
                  <a:pt x="3137862" y="2341961"/>
                </a:lnTo>
                <a:lnTo>
                  <a:pt x="0" y="2341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799150">
            <a:off x="15764652" y="954116"/>
            <a:ext cx="1797799" cy="1796302"/>
          </a:xfrm>
          <a:custGeom>
            <a:avLst/>
            <a:gdLst/>
            <a:ahLst/>
            <a:cxnLst/>
            <a:rect l="l" t="t" r="r" b="b"/>
            <a:pathLst>
              <a:path w="1797799" h="1796302">
                <a:moveTo>
                  <a:pt x="0" y="0"/>
                </a:moveTo>
                <a:lnTo>
                  <a:pt x="1797798" y="0"/>
                </a:lnTo>
                <a:lnTo>
                  <a:pt x="1797798" y="1796302"/>
                </a:lnTo>
                <a:lnTo>
                  <a:pt x="0" y="1796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945622">
            <a:off x="-1393199" y="498935"/>
            <a:ext cx="4263452" cy="4259902"/>
          </a:xfrm>
          <a:custGeom>
            <a:avLst/>
            <a:gdLst/>
            <a:ahLst/>
            <a:cxnLst/>
            <a:rect l="l" t="t" r="r" b="b"/>
            <a:pathLst>
              <a:path w="4263452" h="4259902">
                <a:moveTo>
                  <a:pt x="0" y="0"/>
                </a:moveTo>
                <a:lnTo>
                  <a:pt x="4263452" y="0"/>
                </a:lnTo>
                <a:lnTo>
                  <a:pt x="4263452" y="4259902"/>
                </a:lnTo>
                <a:lnTo>
                  <a:pt x="0" y="4259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790836" y="6846192"/>
            <a:ext cx="2954348" cy="2951888"/>
          </a:xfrm>
          <a:custGeom>
            <a:avLst/>
            <a:gdLst/>
            <a:ahLst/>
            <a:cxnLst/>
            <a:rect l="l" t="t" r="r" b="b"/>
            <a:pathLst>
              <a:path w="2954348" h="2951888">
                <a:moveTo>
                  <a:pt x="0" y="0"/>
                </a:moveTo>
                <a:lnTo>
                  <a:pt x="2954348" y="0"/>
                </a:lnTo>
                <a:lnTo>
                  <a:pt x="2954348" y="2951888"/>
                </a:lnTo>
                <a:lnTo>
                  <a:pt x="0" y="2951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696106" y="3403421"/>
            <a:ext cx="13234255" cy="605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Share your preparations for the week, volunteer experiences and activities during the week on socials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Add thank you message to screens 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Send messages of thanks over local / hospital radio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Decorate your libraries/community centre/receptions/shops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Invite your local MPs/celebs/supporters to your events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Send thank you cards 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Buy your volunteers a branded gift</a:t>
            </a:r>
          </a:p>
          <a:p>
            <a:pPr algn="l">
              <a:lnSpc>
                <a:spcPts val="4480"/>
              </a:lnSpc>
            </a:pPr>
            <a:endParaRPr lang="en-US" sz="3499" b="1">
              <a:solidFill>
                <a:srgbClr val="475CA8"/>
              </a:solidFill>
              <a:latin typeface="Roobert Semi-Bold"/>
              <a:ea typeface="Roobert Semi-Bold"/>
              <a:cs typeface="Roobert Semi-Bold"/>
              <a:sym typeface="Roobert Semi-Bold"/>
            </a:endParaRPr>
          </a:p>
          <a:p>
            <a:pPr algn="l">
              <a:lnSpc>
                <a:spcPts val="4480"/>
              </a:lnSpc>
            </a:pPr>
            <a:endParaRPr lang="en-US" sz="3499" b="1">
              <a:solidFill>
                <a:srgbClr val="475CA8"/>
              </a:solidFill>
              <a:latin typeface="Roobert Semi-Bold"/>
              <a:ea typeface="Roobert Semi-Bold"/>
              <a:cs typeface="Roobert Semi-Bold"/>
              <a:sym typeface="Roobert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41328" y="1390300"/>
            <a:ext cx="12005343" cy="154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E8541A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Make more noise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10057">
            <a:off x="-1294266" y="6740263"/>
            <a:ext cx="3011942" cy="2247980"/>
          </a:xfrm>
          <a:custGeom>
            <a:avLst/>
            <a:gdLst/>
            <a:ahLst/>
            <a:cxnLst/>
            <a:rect l="l" t="t" r="r" b="b"/>
            <a:pathLst>
              <a:path w="3011942" h="2247980">
                <a:moveTo>
                  <a:pt x="0" y="0"/>
                </a:moveTo>
                <a:lnTo>
                  <a:pt x="3011943" y="0"/>
                </a:lnTo>
                <a:lnTo>
                  <a:pt x="3011943" y="2247980"/>
                </a:lnTo>
                <a:lnTo>
                  <a:pt x="0" y="2247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882471">
            <a:off x="16176253" y="3489846"/>
            <a:ext cx="3137862" cy="2341961"/>
          </a:xfrm>
          <a:custGeom>
            <a:avLst/>
            <a:gdLst/>
            <a:ahLst/>
            <a:cxnLst/>
            <a:rect l="l" t="t" r="r" b="b"/>
            <a:pathLst>
              <a:path w="3137862" h="2341961">
                <a:moveTo>
                  <a:pt x="0" y="0"/>
                </a:moveTo>
                <a:lnTo>
                  <a:pt x="3137862" y="0"/>
                </a:lnTo>
                <a:lnTo>
                  <a:pt x="3137862" y="2341961"/>
                </a:lnTo>
                <a:lnTo>
                  <a:pt x="0" y="2341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945622">
            <a:off x="-1864729" y="-878147"/>
            <a:ext cx="4263452" cy="4259902"/>
          </a:xfrm>
          <a:custGeom>
            <a:avLst/>
            <a:gdLst/>
            <a:ahLst/>
            <a:cxnLst/>
            <a:rect l="l" t="t" r="r" b="b"/>
            <a:pathLst>
              <a:path w="4263452" h="4259902">
                <a:moveTo>
                  <a:pt x="0" y="0"/>
                </a:moveTo>
                <a:lnTo>
                  <a:pt x="4263452" y="0"/>
                </a:lnTo>
                <a:lnTo>
                  <a:pt x="4263452" y="4259902"/>
                </a:lnTo>
                <a:lnTo>
                  <a:pt x="0" y="425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1888940">
            <a:off x="13446037" y="6054494"/>
            <a:ext cx="4357731" cy="3082739"/>
          </a:xfrm>
          <a:custGeom>
            <a:avLst/>
            <a:gdLst/>
            <a:ahLst/>
            <a:cxnLst/>
            <a:rect l="l" t="t" r="r" b="b"/>
            <a:pathLst>
              <a:path w="4357731" h="3082739">
                <a:moveTo>
                  <a:pt x="0" y="0"/>
                </a:moveTo>
                <a:lnTo>
                  <a:pt x="4357731" y="0"/>
                </a:lnTo>
                <a:lnTo>
                  <a:pt x="4357731" y="3082739"/>
                </a:lnTo>
                <a:lnTo>
                  <a:pt x="0" y="3082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345394">
            <a:off x="305590" y="2896287"/>
            <a:ext cx="3752435" cy="2601524"/>
          </a:xfrm>
          <a:custGeom>
            <a:avLst/>
            <a:gdLst/>
            <a:ahLst/>
            <a:cxnLst/>
            <a:rect l="l" t="t" r="r" b="b"/>
            <a:pathLst>
              <a:path w="3752435" h="2601524">
                <a:moveTo>
                  <a:pt x="0" y="0"/>
                </a:moveTo>
                <a:lnTo>
                  <a:pt x="3752435" y="0"/>
                </a:lnTo>
                <a:lnTo>
                  <a:pt x="3752435" y="2601524"/>
                </a:lnTo>
                <a:lnTo>
                  <a:pt x="0" y="2601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18" b="-10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1529678">
            <a:off x="754114" y="7291188"/>
            <a:ext cx="3255935" cy="3256912"/>
          </a:xfrm>
          <a:custGeom>
            <a:avLst/>
            <a:gdLst/>
            <a:ahLst/>
            <a:cxnLst/>
            <a:rect l="l" t="t" r="r" b="b"/>
            <a:pathLst>
              <a:path w="3255935" h="3256912">
                <a:moveTo>
                  <a:pt x="0" y="0"/>
                </a:moveTo>
                <a:lnTo>
                  <a:pt x="3255935" y="0"/>
                </a:lnTo>
                <a:lnTo>
                  <a:pt x="3255935" y="3256912"/>
                </a:lnTo>
                <a:lnTo>
                  <a:pt x="0" y="3256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257444" y="2012211"/>
            <a:ext cx="8401594" cy="8091237"/>
          </a:xfrm>
          <a:custGeom>
            <a:avLst/>
            <a:gdLst/>
            <a:ahLst/>
            <a:cxnLst/>
            <a:rect l="l" t="t" r="r" b="b"/>
            <a:pathLst>
              <a:path w="8401594" h="8091237">
                <a:moveTo>
                  <a:pt x="0" y="0"/>
                </a:moveTo>
                <a:lnTo>
                  <a:pt x="8401594" y="0"/>
                </a:lnTo>
                <a:lnTo>
                  <a:pt x="8401594" y="8091237"/>
                </a:lnTo>
                <a:lnTo>
                  <a:pt x="0" y="80912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1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3011127" y="653322"/>
            <a:ext cx="6447114" cy="135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99"/>
              </a:lnSpc>
            </a:pPr>
            <a:r>
              <a:rPr lang="en-US" sz="9999" b="1">
                <a:solidFill>
                  <a:srgbClr val="475CA8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Resources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79573" y="653322"/>
            <a:ext cx="6447114" cy="135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9"/>
              </a:lnSpc>
            </a:pPr>
            <a:r>
              <a:rPr lang="en-US" sz="9999" b="1">
                <a:solidFill>
                  <a:srgbClr val="E8541A"/>
                </a:solidFill>
                <a:latin typeface="Roobert Semi-Bold"/>
                <a:ea typeface="Roobert Semi-Bold"/>
                <a:cs typeface="Roobert Semi-Bold"/>
                <a:sym typeface="Roobert Semi-Bold"/>
              </a:rPr>
              <a:t>Adnoddau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78512">
            <a:off x="8646290" y="-1602912"/>
            <a:ext cx="3162983" cy="2360710"/>
          </a:xfrm>
          <a:custGeom>
            <a:avLst/>
            <a:gdLst/>
            <a:ahLst/>
            <a:cxnLst/>
            <a:rect l="l" t="t" r="r" b="b"/>
            <a:pathLst>
              <a:path w="3162983" h="2360710">
                <a:moveTo>
                  <a:pt x="0" y="0"/>
                </a:moveTo>
                <a:lnTo>
                  <a:pt x="3162983" y="0"/>
                </a:lnTo>
                <a:lnTo>
                  <a:pt x="3162983" y="2360710"/>
                </a:lnTo>
                <a:lnTo>
                  <a:pt x="0" y="2360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510057">
            <a:off x="-1294266" y="6740263"/>
            <a:ext cx="3011942" cy="2247980"/>
          </a:xfrm>
          <a:custGeom>
            <a:avLst/>
            <a:gdLst/>
            <a:ahLst/>
            <a:cxnLst/>
            <a:rect l="l" t="t" r="r" b="b"/>
            <a:pathLst>
              <a:path w="3011942" h="2247980">
                <a:moveTo>
                  <a:pt x="0" y="0"/>
                </a:moveTo>
                <a:lnTo>
                  <a:pt x="3011943" y="0"/>
                </a:lnTo>
                <a:lnTo>
                  <a:pt x="3011943" y="2247980"/>
                </a:lnTo>
                <a:lnTo>
                  <a:pt x="0" y="224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882471">
            <a:off x="16176253" y="3489846"/>
            <a:ext cx="3137862" cy="2341961"/>
          </a:xfrm>
          <a:custGeom>
            <a:avLst/>
            <a:gdLst/>
            <a:ahLst/>
            <a:cxnLst/>
            <a:rect l="l" t="t" r="r" b="b"/>
            <a:pathLst>
              <a:path w="3137862" h="2341961">
                <a:moveTo>
                  <a:pt x="0" y="0"/>
                </a:moveTo>
                <a:lnTo>
                  <a:pt x="3137862" y="0"/>
                </a:lnTo>
                <a:lnTo>
                  <a:pt x="3137862" y="2341961"/>
                </a:lnTo>
                <a:lnTo>
                  <a:pt x="0" y="234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799150">
            <a:off x="15764652" y="954116"/>
            <a:ext cx="1797799" cy="1796302"/>
          </a:xfrm>
          <a:custGeom>
            <a:avLst/>
            <a:gdLst/>
            <a:ahLst/>
            <a:cxnLst/>
            <a:rect l="l" t="t" r="r" b="b"/>
            <a:pathLst>
              <a:path w="1797799" h="1796302">
                <a:moveTo>
                  <a:pt x="0" y="0"/>
                </a:moveTo>
                <a:lnTo>
                  <a:pt x="1797798" y="0"/>
                </a:lnTo>
                <a:lnTo>
                  <a:pt x="1797798" y="1796302"/>
                </a:lnTo>
                <a:lnTo>
                  <a:pt x="0" y="1796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458712">
            <a:off x="2352921" y="7347579"/>
            <a:ext cx="2031435" cy="2031435"/>
          </a:xfrm>
          <a:custGeom>
            <a:avLst/>
            <a:gdLst/>
            <a:ahLst/>
            <a:cxnLst/>
            <a:rect l="l" t="t" r="r" b="b"/>
            <a:pathLst>
              <a:path w="2031435" h="2031435">
                <a:moveTo>
                  <a:pt x="0" y="0"/>
                </a:moveTo>
                <a:lnTo>
                  <a:pt x="2031436" y="0"/>
                </a:lnTo>
                <a:lnTo>
                  <a:pt x="2031436" y="2031435"/>
                </a:lnTo>
                <a:lnTo>
                  <a:pt x="0" y="2031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945622">
            <a:off x="-1103026" y="498935"/>
            <a:ext cx="4263452" cy="4259902"/>
          </a:xfrm>
          <a:custGeom>
            <a:avLst/>
            <a:gdLst/>
            <a:ahLst/>
            <a:cxnLst/>
            <a:rect l="l" t="t" r="r" b="b"/>
            <a:pathLst>
              <a:path w="4263452" h="4259902">
                <a:moveTo>
                  <a:pt x="0" y="0"/>
                </a:moveTo>
                <a:lnTo>
                  <a:pt x="4263452" y="0"/>
                </a:lnTo>
                <a:lnTo>
                  <a:pt x="4263452" y="4259902"/>
                </a:lnTo>
                <a:lnTo>
                  <a:pt x="0" y="4259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4104744" y="6388309"/>
            <a:ext cx="2954348" cy="2951888"/>
          </a:xfrm>
          <a:custGeom>
            <a:avLst/>
            <a:gdLst/>
            <a:ahLst/>
            <a:cxnLst/>
            <a:rect l="l" t="t" r="r" b="b"/>
            <a:pathLst>
              <a:path w="2954348" h="2951888">
                <a:moveTo>
                  <a:pt x="0" y="0"/>
                </a:moveTo>
                <a:lnTo>
                  <a:pt x="2954348" y="0"/>
                </a:lnTo>
                <a:lnTo>
                  <a:pt x="2954348" y="2951888"/>
                </a:lnTo>
                <a:lnTo>
                  <a:pt x="0" y="2951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285348" y="2928727"/>
            <a:ext cx="13717304" cy="4429546"/>
          </a:xfrm>
          <a:custGeom>
            <a:avLst/>
            <a:gdLst/>
            <a:ahLst/>
            <a:cxnLst/>
            <a:rect l="l" t="t" r="r" b="b"/>
            <a:pathLst>
              <a:path w="13717304" h="4429546">
                <a:moveTo>
                  <a:pt x="0" y="0"/>
                </a:moveTo>
                <a:lnTo>
                  <a:pt x="13717304" y="0"/>
                </a:lnTo>
                <a:lnTo>
                  <a:pt x="13717304" y="4429546"/>
                </a:lnTo>
                <a:lnTo>
                  <a:pt x="0" y="44295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9F9DFBF-0D0C-571A-C452-F8BE763DE5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807" y="1"/>
            <a:ext cx="2993858" cy="2299787"/>
          </a:xfrm>
          <a:prstGeom prst="rect">
            <a:avLst/>
          </a:prstGeom>
        </p:spPr>
      </p:pic>
      <p:pic>
        <p:nvPicPr>
          <p:cNvPr id="14" name="Picture 13" descr="A group of people at a table with food&#10;&#10;AI-generated content may be incorrect.">
            <a:extLst>
              <a:ext uri="{FF2B5EF4-FFF2-40B4-BE49-F238E27FC236}">
                <a16:creationId xmlns:a16="http://schemas.microsoft.com/office/drawing/2014/main" id="{241EDC4E-65C6-48D4-4637-691515E2C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516" y="0"/>
            <a:ext cx="9349484" cy="10287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791844-A604-C294-A9FF-15211F847F42}"/>
              </a:ext>
            </a:extLst>
          </p:cNvPr>
          <p:cNvSpPr txBox="1"/>
          <p:nvPr/>
        </p:nvSpPr>
        <p:spPr>
          <a:xfrm>
            <a:off x="838862" y="3314700"/>
            <a:ext cx="6799606" cy="5493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500" b="1" dirty="0">
                <a:solidFill>
                  <a:srgbClr val="005A65"/>
                </a:solidFill>
              </a:rPr>
              <a:t>How to say thanks with a Big Lunch this Volunteers’ Week</a:t>
            </a:r>
            <a:endParaRPr lang="en-US" sz="4500" b="1" dirty="0">
              <a:solidFill>
                <a:srgbClr val="005A65"/>
              </a:solidFill>
            </a:endParaRPr>
          </a:p>
          <a:p>
            <a:endParaRPr lang="en-US" sz="4500" dirty="0">
              <a:solidFill>
                <a:srgbClr val="005A65"/>
              </a:solidFill>
            </a:endParaRPr>
          </a:p>
          <a:p>
            <a:r>
              <a:rPr lang="en-GB" sz="3000" dirty="0">
                <a:solidFill>
                  <a:srgbClr val="005A65"/>
                </a:solidFill>
                <a:latin typeface="Panton SemiBold"/>
                <a:ea typeface="Calibri"/>
                <a:cs typeface="Calibri"/>
              </a:rPr>
              <a:t>Bring your volunteers together to eat, meet, help out — and celebrate their </a:t>
            </a:r>
            <a:r>
              <a:rPr lang="en-GB" sz="3000" dirty="0">
                <a:solidFill>
                  <a:srgbClr val="005A65"/>
                </a:solidFill>
                <a:latin typeface="Panton SemiBold"/>
                <a:ea typeface="Calibri"/>
                <a:cs typeface="Calibri" panose="020F0502020204030204" pitchFamily="34" charset="0"/>
              </a:rPr>
              <a:t>impact.</a:t>
            </a:r>
          </a:p>
          <a:p>
            <a:endParaRPr lang="en-US" sz="2700" dirty="0">
              <a:solidFill>
                <a:srgbClr val="005A65"/>
              </a:solidFill>
            </a:endParaRPr>
          </a:p>
          <a:p>
            <a:r>
              <a:rPr lang="en-GB" sz="2700" b="1" dirty="0">
                <a:solidFill>
                  <a:srgbClr val="005A65"/>
                </a:solidFill>
                <a:latin typeface="Panton SemiBold"/>
                <a:ea typeface="Calibri"/>
                <a:cs typeface="Calibri" panose="020F0502020204030204" pitchFamily="34" charset="0"/>
              </a:rPr>
              <a:t>5–8 June 2026</a:t>
            </a:r>
            <a:endParaRPr lang="en-GB" sz="3000" dirty="0">
              <a:solidFill>
                <a:srgbClr val="005A65"/>
              </a:solidFill>
              <a:latin typeface="Panton SemiBold"/>
              <a:ea typeface="Calibri"/>
              <a:cs typeface="Calibri"/>
            </a:endParaRPr>
          </a:p>
          <a:p>
            <a:r>
              <a:rPr lang="en-GB" sz="2400" dirty="0">
                <a:solidFill>
                  <a:srgbClr val="005A65"/>
                </a:solidFill>
                <a:latin typeface="Panton SemiBold"/>
                <a:ea typeface="Calibri"/>
                <a:cs typeface="Calibri" panose="020F0502020204030204" pitchFamily="34" charset="0"/>
              </a:rPr>
              <a:t>Tracey Robbins | Head </a:t>
            </a:r>
            <a:r>
              <a:rPr lang="en-GB" sz="2400" dirty="0">
                <a:solidFill>
                  <a:srgbClr val="005A65"/>
                </a:solidFill>
                <a:latin typeface="Panton SemiBold"/>
                <a:ea typeface="Calibri"/>
                <a:cs typeface="Calibri"/>
              </a:rPr>
              <a:t>of Communities </a:t>
            </a:r>
          </a:p>
        </p:txBody>
      </p:sp>
      <p:pic>
        <p:nvPicPr>
          <p:cNvPr id="3" name="Picture 2" descr="A green and blue logo&#10;&#10;AI-generated content may be incorrect.">
            <a:extLst>
              <a:ext uri="{FF2B5EF4-FFF2-40B4-BE49-F238E27FC236}">
                <a16:creationId xmlns:a16="http://schemas.microsoft.com/office/drawing/2014/main" id="{A47B05E7-B0D0-B702-4773-81526B63D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47700"/>
            <a:ext cx="6801230" cy="22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5B238-C0B8-0D13-C4C7-CAD8750E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7076-834F-F224-1F17-0DCD12BD903C}"/>
              </a:ext>
            </a:extLst>
          </p:cNvPr>
          <p:cNvSpPr txBox="1"/>
          <p:nvPr/>
        </p:nvSpPr>
        <p:spPr>
          <a:xfrm>
            <a:off x="709649" y="1703209"/>
            <a:ext cx="11387102" cy="757130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endParaRPr lang="en-GB" sz="2700" b="1">
              <a:solidFill>
                <a:srgbClr val="004636"/>
              </a:solidFill>
              <a:latin typeface="Panton SemiBold" panose="00000600000000000000" pitchFamily="50" charset="0"/>
              <a:ea typeface="Fira Sans Medium" panose="020B0603050000020004" pitchFamily="34" charset="0"/>
            </a:endParaRPr>
          </a:p>
          <a:p>
            <a:pPr defTabSz="1371600"/>
            <a:r>
              <a:rPr lang="en-GB" sz="2700" b="1">
                <a:solidFill>
                  <a:srgbClr val="004636"/>
                </a:solidFill>
                <a:latin typeface="Panton SemiBold" panose="00000600000000000000" pitchFamily="50" charset="0"/>
                <a:ea typeface="Fira Sans Medium" panose="020B0603050000020004" pitchFamily="34" charset="0"/>
              </a:rPr>
              <a:t>We believe in the power of community to shape a positive future for people and planet. Our work with communities:</a:t>
            </a:r>
          </a:p>
          <a:p>
            <a:pPr defTabSz="1371600"/>
            <a:endParaRPr lang="en-GB" sz="2700" b="1">
              <a:solidFill>
                <a:srgbClr val="004636"/>
              </a:solidFill>
              <a:latin typeface="Panton SemiBold" panose="00000600000000000000" pitchFamily="50" charset="0"/>
              <a:ea typeface="Fira Sans Medium" panose="020B0603050000020004" pitchFamily="34" charset="0"/>
            </a:endParaRP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  <a:cs typeface="Rubik Medium" pitchFamily="2" charset="-79"/>
              </a:rPr>
              <a:t>Brings people together – because we are better equipped to face challenges when we face them together</a:t>
            </a: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  <a:cs typeface="Rubik Medium" pitchFamily="2" charset="-79"/>
              </a:rPr>
              <a:t>Builds social and natural capital for our collective future</a:t>
            </a: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  <a:ea typeface="Fira Sans Medium" panose="020B0603050000020004" pitchFamily="34" charset="0"/>
              </a:rPr>
              <a:t>Encourages small acts that can have a big impact</a:t>
            </a: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  <a:ea typeface="Fira Sans Medium" panose="020B0603050000020004" pitchFamily="34" charset="0"/>
              </a:rPr>
              <a:t>Restores nature and connects people with it and one another</a:t>
            </a: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</a:rPr>
              <a:t>Helps people and places prosper</a:t>
            </a: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  <a:cs typeface="Rubik Medium" pitchFamily="2" charset="-79"/>
              </a:rPr>
              <a:t>Builds hope and agency - </a:t>
            </a:r>
            <a:r>
              <a:rPr lang="en-GB" sz="2700">
                <a:solidFill>
                  <a:srgbClr val="004636"/>
                </a:solidFill>
                <a:latin typeface="Panton SemiBold" panose="00000600000000000000" pitchFamily="50" charset="0"/>
                <a:ea typeface="Fira Sans Medium" panose="020B0603050000020004" pitchFamily="34" charset="0"/>
              </a:rPr>
              <a:t>the future remains ours to make, and a brighter future is possible</a:t>
            </a:r>
          </a:p>
          <a:p>
            <a:pPr marL="428625" indent="-428625" defTabSz="13716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2700">
              <a:solidFill>
                <a:srgbClr val="004636"/>
              </a:solidFill>
              <a:latin typeface="Panton SemiBold" panose="00000600000000000000" pitchFamily="50" charset="0"/>
            </a:endParaRPr>
          </a:p>
          <a:p>
            <a:pPr defTabSz="1371600"/>
            <a:endParaRPr lang="en-GB" sz="2700">
              <a:solidFill>
                <a:srgbClr val="004636"/>
              </a:solidFill>
              <a:latin typeface="Panton SemiBold" panose="00000600000000000000" pitchFamily="5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E95368-54EA-4F76-A054-F3FED73F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49" y="117796"/>
            <a:ext cx="15773400" cy="1988345"/>
          </a:xfrm>
        </p:spPr>
        <p:txBody>
          <a:bodyPr>
            <a:normAutofit/>
          </a:bodyPr>
          <a:lstStyle/>
          <a:p>
            <a:r>
              <a:rPr lang="en-GB" sz="4800">
                <a:latin typeface="Panton"/>
              </a:rPr>
              <a:t>Eden Project Background: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DD512A-0108-11B8-9A3B-B554D32D01F1}"/>
              </a:ext>
            </a:extLst>
          </p:cNvPr>
          <p:cNvSpPr/>
          <p:nvPr/>
        </p:nvSpPr>
        <p:spPr>
          <a:xfrm>
            <a:off x="15951116" y="231446"/>
            <a:ext cx="2613255" cy="2599661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3DCC8F-A98A-3B84-06B8-F9E22B2E270F}"/>
              </a:ext>
            </a:extLst>
          </p:cNvPr>
          <p:cNvSpPr/>
          <p:nvPr/>
        </p:nvSpPr>
        <p:spPr>
          <a:xfrm>
            <a:off x="11913782" y="3556073"/>
            <a:ext cx="8425544" cy="842554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840" t="-14599" r="840" b="14599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18F63E-D747-6037-DC52-D260C6BB5B71}"/>
              </a:ext>
            </a:extLst>
          </p:cNvPr>
          <p:cNvSpPr/>
          <p:nvPr/>
        </p:nvSpPr>
        <p:spPr>
          <a:xfrm>
            <a:off x="11913782" y="116276"/>
            <a:ext cx="3766739" cy="3736551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97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E3F13D2-87B2-987F-071D-390C543ED2FD}"/>
              </a:ext>
            </a:extLst>
          </p:cNvPr>
          <p:cNvSpPr txBox="1">
            <a:spLocks/>
          </p:cNvSpPr>
          <p:nvPr/>
        </p:nvSpPr>
        <p:spPr>
          <a:xfrm>
            <a:off x="849644" y="631589"/>
            <a:ext cx="11830050" cy="1241225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GB" sz="4800" b="1" dirty="0">
                <a:solidFill>
                  <a:srgbClr val="005A65"/>
                </a:solidFill>
                <a:latin typeface="Panton"/>
                <a:ea typeface="Fira Sans Medium" panose="020B0603050000020004" pitchFamily="34" charset="0"/>
              </a:rPr>
              <a:t>Community need is growing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5B0F5E-B435-4F85-84FE-FB20DFFDC9DA}"/>
              </a:ext>
            </a:extLst>
          </p:cNvPr>
          <p:cNvSpPr>
            <a:spLocks noGrp="1"/>
          </p:cNvSpPr>
          <p:nvPr/>
        </p:nvSpPr>
        <p:spPr>
          <a:xfrm>
            <a:off x="319521" y="1872813"/>
            <a:ext cx="10334319" cy="7187499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36"/>
                </a:solidFill>
                <a:latin typeface="Panton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36"/>
                </a:solidFill>
                <a:latin typeface="Panton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36"/>
                </a:solidFill>
                <a:latin typeface="Panton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36"/>
                </a:solidFill>
                <a:latin typeface="Panton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36"/>
                </a:solidFill>
                <a:latin typeface="Panton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  <a:defRPr/>
            </a:pPr>
            <a:r>
              <a:rPr lang="en-GB">
                <a:latin typeface="Panton" panose="00000500000000000000"/>
                <a:ea typeface="Times New Roman" panose="02020603050405020304" pitchFamily="18" charset="0"/>
              </a:rPr>
              <a:t>  </a:t>
            </a:r>
          </a:p>
          <a:p>
            <a:pPr marL="0" indent="0" defTabSz="1371600">
              <a:spcBef>
                <a:spcPts val="1500"/>
              </a:spcBef>
              <a:buNone/>
              <a:defRPr/>
            </a:pPr>
            <a:endParaRPr lang="en-GB" b="1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0" indent="0" defTabSz="1371600">
              <a:spcBef>
                <a:spcPts val="1500"/>
              </a:spcBef>
              <a:buNone/>
              <a:defRPr/>
            </a:pPr>
            <a:endParaRPr lang="en-GB" sz="2700">
              <a:latin typeface="Panton"/>
            </a:endParaRPr>
          </a:p>
          <a:p>
            <a:pPr marL="0" indent="0" defTabSz="1371600">
              <a:spcBef>
                <a:spcPts val="1500"/>
              </a:spcBef>
              <a:buNone/>
              <a:defRPr/>
            </a:pPr>
            <a:endParaRPr lang="en-GB" sz="2700">
              <a:latin typeface="Panton"/>
            </a:endParaRPr>
          </a:p>
          <a:p>
            <a:pPr marL="0" indent="0" defTabSz="1371600">
              <a:spcBef>
                <a:spcPts val="1500"/>
              </a:spcBef>
              <a:buNone/>
              <a:defRPr/>
            </a:pPr>
            <a:endParaRPr lang="en-GB" sz="2700">
              <a:latin typeface="Panto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B3719-FA37-4C79-8AE7-38C68C203DA2}"/>
              </a:ext>
            </a:extLst>
          </p:cNvPr>
          <p:cNvSpPr txBox="1"/>
          <p:nvPr/>
        </p:nvSpPr>
        <p:spPr>
          <a:xfrm>
            <a:off x="849644" y="2028407"/>
            <a:ext cx="1598810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Multiple challenges face communities today threatening our individual and community wellbeing.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Cost of living crisis 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Increasing polarisation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Rising hate crime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Loneliness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Mental health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Hollowing of high streets</a:t>
            </a:r>
          </a:p>
          <a:p>
            <a:pPr defTabSz="1371600"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Our communities feel increasingly fractured and at risk. The third sector is under increased pressure with rising need, shrinking sources of funding and falling volunteer levels. </a:t>
            </a:r>
          </a:p>
          <a:p>
            <a:pPr defTabSz="1371600">
              <a:defRPr/>
            </a:pPr>
            <a:endParaRPr lang="en-GB" sz="3000" dirty="0">
              <a:solidFill>
                <a:srgbClr val="005A65"/>
              </a:solidFill>
              <a:latin typeface="Panton" panose="00000500000000000000" pitchFamily="50" charset="0"/>
              <a:cs typeface="Rubik Medium" pitchFamily="2" charset="-79"/>
            </a:endParaRPr>
          </a:p>
          <a:p>
            <a:pPr defTabSz="1371600">
              <a:defRPr/>
            </a:pPr>
            <a:r>
              <a:rPr lang="en-GB" sz="3000" dirty="0">
                <a:solidFill>
                  <a:srgbClr val="005A65"/>
                </a:solidFill>
                <a:latin typeface="Panton" panose="00000500000000000000" pitchFamily="50" charset="0"/>
                <a:cs typeface="Rubik Medium" pitchFamily="2" charset="-79"/>
              </a:rPr>
              <a:t>Now is the time to come together with our volunteers to connect communities, spark positive action, and celebrate the people who help keep places we love going.</a:t>
            </a:r>
          </a:p>
          <a:p>
            <a:pPr defTabSz="1371600">
              <a:defRPr/>
            </a:pPr>
            <a:endParaRPr lang="en-GB" sz="3000" dirty="0">
              <a:solidFill>
                <a:srgbClr val="F5FFEC"/>
              </a:solidFill>
              <a:latin typeface="Panton" panose="00000500000000000000" pitchFamily="50" charset="0"/>
              <a:cs typeface="Rubik Medium" pitchFamily="2" charset="-79"/>
            </a:endParaRPr>
          </a:p>
        </p:txBody>
      </p:sp>
      <p:pic>
        <p:nvPicPr>
          <p:cNvPr id="4" name="Picture 3" descr="A green and blue logo&#10;&#10;AI-generated content may be incorrect.">
            <a:extLst>
              <a:ext uri="{FF2B5EF4-FFF2-40B4-BE49-F238E27FC236}">
                <a16:creationId xmlns:a16="http://schemas.microsoft.com/office/drawing/2014/main" id="{30D39560-3438-AC76-7EB0-D00E7C18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5" y="5893"/>
            <a:ext cx="5082267" cy="17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1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1760</Words>
  <Application>Microsoft Office PowerPoint</Application>
  <PresentationFormat>Custom</PresentationFormat>
  <Paragraphs>253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Rubik</vt:lpstr>
      <vt:lpstr>Arial</vt:lpstr>
      <vt:lpstr>Courier New</vt:lpstr>
      <vt:lpstr>Eden Project Communities Bold</vt:lpstr>
      <vt:lpstr>Roobert Semi-Bold</vt:lpstr>
      <vt:lpstr>Calibri Light</vt:lpstr>
      <vt:lpstr>Panton SemiBold</vt:lpstr>
      <vt:lpstr>Calibri</vt:lpstr>
      <vt:lpstr>Panton</vt:lpstr>
      <vt:lpstr>Aptos</vt:lpstr>
      <vt:lpstr>Verdana</vt:lpstr>
      <vt:lpstr>Montserrat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Eden Project Background:</vt:lpstr>
      <vt:lpstr>PowerPoint Presentation</vt:lpstr>
      <vt:lpstr>PowerPoint Presentation</vt:lpstr>
      <vt:lpstr>PowerPoint Presentation</vt:lpstr>
      <vt:lpstr>Month of Community </vt:lpstr>
      <vt:lpstr>Impact of The Big Lunch and Month of Community</vt:lpstr>
      <vt:lpstr>PowerPoint Presentation</vt:lpstr>
      <vt:lpstr>PowerPoint Presentation</vt:lpstr>
      <vt:lpstr>PowerPoint Presentation</vt:lpstr>
      <vt:lpstr>The Big Help Out 2024</vt:lpstr>
      <vt:lpstr>Now all coming together for 2026…</vt:lpstr>
      <vt:lpstr>Campaign Messaging</vt:lpstr>
      <vt:lpstr>Resources for organisations</vt:lpstr>
      <vt:lpstr>PowerPoint Presentation</vt:lpstr>
      <vt:lpstr>PowerPoint Presentation</vt:lpstr>
      <vt:lpstr>Volunteers’ Week  in Action</vt:lpstr>
      <vt:lpstr>The Big Lunch: celebration in practice</vt:lpstr>
      <vt:lpstr>      Why Volunteers’ Week Matters</vt:lpstr>
      <vt:lpstr>Impact, learning, and what’s next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VW and BL/BHO webinar</dc:title>
  <dc:creator>Nicola Gower</dc:creator>
  <cp:lastModifiedBy>Kate Groves</cp:lastModifiedBy>
  <cp:revision>9</cp:revision>
  <dcterms:created xsi:type="dcterms:W3CDTF">2006-08-16T00:00:00Z</dcterms:created>
  <dcterms:modified xsi:type="dcterms:W3CDTF">2026-04-15T11:57:16Z</dcterms:modified>
  <dc:identifier>DAHGdCnDjIg</dc:identifier>
</cp:coreProperties>
</file>